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8597" r:id="rId5"/>
    <p:sldId id="8592" r:id="rId6"/>
    <p:sldId id="256" r:id="rId7"/>
    <p:sldId id="469" r:id="rId8"/>
    <p:sldId id="467" r:id="rId9"/>
    <p:sldId id="458" r:id="rId10"/>
    <p:sldId id="475" r:id="rId11"/>
    <p:sldId id="473" r:id="rId12"/>
    <p:sldId id="8549" r:id="rId13"/>
    <p:sldId id="8550" r:id="rId14"/>
    <p:sldId id="483" r:id="rId15"/>
    <p:sldId id="484" r:id="rId16"/>
    <p:sldId id="8547" r:id="rId17"/>
    <p:sldId id="8541" r:id="rId18"/>
    <p:sldId id="462" r:id="rId19"/>
    <p:sldId id="487" r:id="rId20"/>
    <p:sldId id="489" r:id="rId21"/>
    <p:sldId id="488" r:id="rId22"/>
    <p:sldId id="491" r:id="rId23"/>
    <p:sldId id="8587" r:id="rId24"/>
    <p:sldId id="8548" r:id="rId25"/>
    <p:sldId id="492" r:id="rId26"/>
    <p:sldId id="8583" r:id="rId27"/>
    <p:sldId id="8544" r:id="rId28"/>
    <p:sldId id="474" r:id="rId29"/>
    <p:sldId id="476" r:id="rId30"/>
    <p:sldId id="8546" r:id="rId31"/>
    <p:sldId id="8540" r:id="rId32"/>
    <p:sldId id="8562" r:id="rId33"/>
    <p:sldId id="479" r:id="rId34"/>
    <p:sldId id="480" r:id="rId35"/>
    <p:sldId id="481" r:id="rId36"/>
    <p:sldId id="8595" r:id="rId37"/>
    <p:sldId id="482" r:id="rId38"/>
    <p:sldId id="8564" r:id="rId39"/>
    <p:sldId id="8565" r:id="rId40"/>
    <p:sldId id="8581" r:id="rId41"/>
    <p:sldId id="8570" r:id="rId42"/>
    <p:sldId id="8569" r:id="rId43"/>
    <p:sldId id="8594" r:id="rId44"/>
    <p:sldId id="8571" r:id="rId45"/>
    <p:sldId id="8572" r:id="rId46"/>
    <p:sldId id="8584" r:id="rId47"/>
    <p:sldId id="8575" r:id="rId48"/>
    <p:sldId id="8577" r:id="rId49"/>
    <p:sldId id="8551" r:id="rId50"/>
    <p:sldId id="8552" r:id="rId51"/>
    <p:sldId id="8563" r:id="rId52"/>
    <p:sldId id="8561" r:id="rId53"/>
    <p:sldId id="8586" r:id="rId54"/>
    <p:sldId id="8582" r:id="rId55"/>
    <p:sldId id="8593" r:id="rId56"/>
    <p:sldId id="8558" r:id="rId57"/>
    <p:sldId id="8589" r:id="rId58"/>
    <p:sldId id="8557" r:id="rId59"/>
    <p:sldId id="460" r:id="rId60"/>
  </p:sldIdLst>
  <p:sldSz cx="12841288" cy="72231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29" userDrawn="1">
          <p15:clr>
            <a:srgbClr val="A4A3A4"/>
          </p15:clr>
        </p15:guide>
        <p15:guide id="3" orient="horz" pos="198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565405-1183-4CEE-5C16-6761F8CEC8CF}" name="Hazan, Adele" initials="HA" userId="S::ahazan@collegeboard.org::09fe5eff-339b-4e55-bb7e-a7aa26f1ea7d" providerId="AD"/>
  <p188:author id="{4F59930D-081D-7270-58DE-9519624C49CD}" name="Lindauer, Carly" initials="LC" userId="S::clindauer@Collegeboard.org::2db41cd8-6c33-490d-b4e6-81834f8748ad" providerId="AD"/>
  <p188:author id="{C38E7E17-1DB3-FF1F-70D2-0CA4A2CD74C6}" name="LaRaviere, Maureen" initials="LM" userId="S::mlaraviere@Collegeboard.org::9e4f4d49-a7ca-4526-9aeb-5d156e69838b" providerId="AD"/>
  <p188:author id="{A00E271E-05F0-5F29-EDCC-CAC32FF4F7DC}" name="Olson, Jacqui" initials="OJ" userId="S::jaolson@collegeboard.org::bad5cb1f-5c65-45d6-8fa8-0452359bd2fd" providerId="AD"/>
  <p188:author id="{592C0328-C02A-804D-CF30-E9A1911CEDA8}" name="Novak, Allison" initials="NA" userId="S::anovak@Collegeboard.org::c44f3b4d-d082-4a16-a63c-5a8b1c7ccf3c" providerId="AD"/>
  <p188:author id="{D8E31F2F-424B-9E68-3479-0A35F46A22E8}" name="Auriemma, MaryEllen" initials="AM" userId="S::mauriemma@collegeboard.org::fe8348ad-f9c0-40f7-a38c-f8bb07513598" providerId="AD"/>
  <p188:author id="{0704333A-2CE6-4FB0-4CB2-319F85CB5FB7}" name="Tricia Renner" initials="TR" userId="S::prenner@Collegeboard.org::f79287e0-9400-4e63-ba40-568fef467fe8" providerId="AD"/>
  <p188:author id="{AF71443F-C9F0-6088-EB13-CBB55601BB9B}" name="Smith, Jenn (She/Her/Hers)" initials="S(" userId="S::jesmith@collegeboard.org::6772d3d6-f92f-4653-b9e5-d2e7ff57c36b" providerId="AD"/>
  <p188:author id="{324C2C5F-92EB-0118-7CB7-5536D0C6E3B3}" name="Kooper, Jessica (She/Her/Hers)" initials="K(" userId="S::jkooper@collegeboard.org::8caf4bd3-dc2d-4adb-b14a-f6cee5d101c0" providerId="AD"/>
  <p188:author id="{E720067B-7266-51A7-1B17-958D6565714F}" name="Sasso, Vince" initials="SV" userId="S::vsasso@collegeboard.org::e60150eb-3b97-42f3-8eab-469edf197cb2" providerId="AD"/>
  <p188:author id="{694FC890-F4B6-4CE6-C058-0A037F0FE2EB}" name="Jessica Kooper" initials="JK" userId="S::jkooper@Collegeboard.org::8caf4bd3-dc2d-4adb-b14a-f6cee5d101c0" providerId="AD"/>
  <p188:author id="{6CA78591-71FA-D434-C619-C26CEA8CFCBB}" name="Polizzi, Michael" initials="PM" userId="S::mpolizzi@collegeboard.org::66810475-ea1a-4566-9f5c-e056fe9bd1c3" providerId="AD"/>
  <p188:author id="{16124CCE-2F08-5FE7-F2A5-61BF16F8A97C}" name="Herrera, Carolina (She/Her/Ella)" initials="H(" userId="S::caherrera@collegeboard.org::5c75c6e4-1c39-47d5-ad1c-f8e340b5907b" providerId="AD"/>
  <p188:author id="{F225A4D6-91D9-F907-05FE-49F12A2BF0A8}" name="Lindauer, Carly" initials="LC" userId="S::clindauer@collegeboard.org::2db41cd8-6c33-490d-b4e6-81834f8748ad" providerId="AD"/>
  <p188:author id="{3369B6D9-8184-A588-0811-0740066C0D6C}" name="Renner, Tricia (She/Her/Hers)" initials="R(" userId="S::prenner@collegeboard.org::f79287e0-9400-4e63-ba40-568fef467fe8" providerId="AD"/>
  <p188:author id="{E6B37DF7-A705-741E-F713-3FD974643B94}" name="Brook, Sara" initials="BS" userId="S::sbrook@collegeboard.org::bc2ff228-382c-4d69-b6e3-df77303f4ec1" providerId="AD"/>
  <p188:author id="{D5C906F9-BF1D-5DC0-A9BA-13A3D21E4C76}" name="Brook, Sara" initials="BS" userId="S::sbrook@Collegeboard.org::bc2ff228-382c-4d69-b6e3-df77303f4e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DE"/>
    <a:srgbClr val="C5EEFF"/>
    <a:srgbClr val="71C5E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75967-1CC9-4A00-84E6-F3F72829BEF5}" v="14" dt="2023-09-26T20:55:54.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87779" autoAdjust="0"/>
  </p:normalViewPr>
  <p:slideViewPr>
    <p:cSldViewPr snapToGrid="0">
      <p:cViewPr varScale="1">
        <p:scale>
          <a:sx n="92" d="100"/>
          <a:sy n="92" d="100"/>
        </p:scale>
        <p:origin x="798" y="78"/>
      </p:cViewPr>
      <p:guideLst>
        <p:guide pos="229"/>
        <p:guide orient="horz" pos="198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E9530-38B8-F843-819D-4BB8806AC5DB}"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07AAF-5286-2F49-88D9-44143AA6E3DA}" type="slidenum">
              <a:rPr lang="en-US" smtClean="0"/>
              <a:t>‹#›</a:t>
            </a:fld>
            <a:endParaRPr lang="en-US"/>
          </a:p>
        </p:txBody>
      </p:sp>
    </p:spTree>
    <p:extLst>
      <p:ext uri="{BB962C8B-B14F-4D97-AF65-F5344CB8AC3E}">
        <p14:creationId xmlns:p14="http://schemas.microsoft.com/office/powerpoint/2010/main" val="386180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tudentscores.collegeboard.org/hom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studentscores.collegeboard.org/hom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studentscores.collegeboard.org/hom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1</a:t>
            </a:fld>
            <a:endParaRPr lang="en-US"/>
          </a:p>
        </p:txBody>
      </p:sp>
    </p:spTree>
    <p:extLst>
      <p:ext uri="{BB962C8B-B14F-4D97-AF65-F5344CB8AC3E}">
        <p14:creationId xmlns:p14="http://schemas.microsoft.com/office/powerpoint/2010/main" val="181726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Here’s a look at the comparison between the math sections.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Currently there are two Math sections—a no-calculator section and a calculator section. There will now be a single Math section and as mentioned, calculators will be allowed for all items.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Students may continue to use their own approved calculator on test day or take advantage of the graphing calculator built directly into the test platform.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You’ll note that, similar to the Reading and Writing section, there are now fewer questions in the Math section with more time per question.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And there are about 75% multiple-choice questions and 25% student-produced responses, a small shift from the paper and pencil test.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10</a:t>
            </a:fld>
            <a:endParaRPr lang="en-US"/>
          </a:p>
        </p:txBody>
      </p:sp>
    </p:spTree>
    <p:extLst>
      <p:ext uri="{BB962C8B-B14F-4D97-AF65-F5344CB8AC3E}">
        <p14:creationId xmlns:p14="http://schemas.microsoft.com/office/powerpoint/2010/main" val="324806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delete all slides in this section if you’re not offering the PSAT/NMSQT during the 2023-24 school year.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fall we’ll offer the Preliminary SAT/National Merit Scholarship Qualifying Test, also referred to as the PSAT/NMSQT.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11</a:t>
            </a:fld>
            <a:endParaRPr lang="en-US"/>
          </a:p>
        </p:txBody>
      </p:sp>
    </p:spTree>
    <p:extLst>
      <p:ext uri="{BB962C8B-B14F-4D97-AF65-F5344CB8AC3E}">
        <p14:creationId xmlns:p14="http://schemas.microsoft.com/office/powerpoint/2010/main" val="2504795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to educators: </a:t>
            </a:r>
            <a:r>
              <a:rPr lang="en-US" b="0" i="0" u="none" strike="noStrike">
                <a:solidFill>
                  <a:srgbClr val="000000"/>
                </a:solidFill>
                <a:effectLst/>
                <a:latin typeface="Calibri" panose="020F0502020204030204" pitchFamily="34" charset="0"/>
              </a:rPr>
              <a:t>Please update this slide and the speaker notes to reflect the grade level taking the PSAT/NMSQT.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PSAT/NMSQT is offered to our </a:t>
            </a:r>
            <a:r>
              <a:rPr lang="en-US" b="1" i="0" u="none" strike="noStrike">
                <a:solidFill>
                  <a:srgbClr val="000000"/>
                </a:solidFill>
                <a:effectLst/>
                <a:latin typeface="Calibri" panose="020F0502020204030204" pitchFamily="34" charset="0"/>
              </a:rPr>
              <a:t>[insert grade level] </a:t>
            </a:r>
            <a:r>
              <a:rPr lang="en-US" b="0" i="0" u="none" strike="noStrike">
                <a:solidFill>
                  <a:srgbClr val="000000"/>
                </a:solidFill>
                <a:effectLst/>
                <a:latin typeface="Calibri" panose="020F0502020204030204" pitchFamily="34" charset="0"/>
              </a:rPr>
              <a:t>students and is designed to help prepare them for the SAT, college, and careers. And what’s great is students who take the PSAT/NMSQT score higher on the SAT, on average, than those who don’t take the test. By giving your child the opportunity to take the PSAT/NMSQT we’re giving them an opportunity to do their very best if they choose to take the SAT.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12</a:t>
            </a:fld>
            <a:endParaRPr lang="en-US"/>
          </a:p>
        </p:txBody>
      </p:sp>
    </p:spTree>
    <p:extLst>
      <p:ext uri="{BB962C8B-B14F-4D97-AF65-F5344CB8AC3E}">
        <p14:creationId xmlns:p14="http://schemas.microsoft.com/office/powerpoint/2010/main" val="128489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Here’s what your child can expect when they take the digital PSAT/NMSQT.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13</a:t>
            </a:fld>
            <a:endParaRPr lang="en-US"/>
          </a:p>
        </p:txBody>
      </p:sp>
    </p:spTree>
    <p:extLst>
      <p:ext uri="{BB962C8B-B14F-4D97-AF65-F5344CB8AC3E}">
        <p14:creationId xmlns:p14="http://schemas.microsoft.com/office/powerpoint/2010/main" val="50001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indent="0">
              <a:buNone/>
            </a:pPr>
            <a:r>
              <a:rPr lang="en-US"/>
              <a:t>Students preparing for the digital PSAT/NMSQT will have access to free, high-quality test preparation resources. Watch this video to learn more.</a:t>
            </a: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14</a:t>
            </a:fld>
            <a:endParaRPr lang="en-US"/>
          </a:p>
        </p:txBody>
      </p:sp>
    </p:spTree>
    <p:extLst>
      <p:ext uri="{BB962C8B-B14F-4D97-AF65-F5344CB8AC3E}">
        <p14:creationId xmlns:p14="http://schemas.microsoft.com/office/powerpoint/2010/main" val="146595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Now let’s dive further into the benefits of the PSAT/NMSQT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15</a:t>
            </a:fld>
            <a:endParaRPr lang="en-US"/>
          </a:p>
        </p:txBody>
      </p:sp>
    </p:spTree>
    <p:extLst>
      <p:ext uri="{BB962C8B-B14F-4D97-AF65-F5344CB8AC3E}">
        <p14:creationId xmlns:p14="http://schemas.microsoft.com/office/powerpoint/2010/main" val="199124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to educators: </a:t>
            </a:r>
            <a:r>
              <a:rPr lang="en-US" b="0" i="0" u="none" strike="noStrike">
                <a:solidFill>
                  <a:srgbClr val="000000"/>
                </a:solidFill>
                <a:effectLst/>
                <a:latin typeface="Calibri" panose="020F0502020204030204" pitchFamily="34" charset="0"/>
              </a:rPr>
              <a:t>Revise or remove the second bullet and the speaker notes to represent only the assessments you offer.</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Similar to the PSAT 8/9 and PSAT 10, your child will receive valuable insights about their knowledge and skills and their areas of strength and areas to improve. And, if they’ve taken the PSAT 8/9 or PSAT 10, they’ll be able to compare their performance to see the progress they’ve made.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information will help your child set their target score for the SAT in a way that aligns with their college or career goals.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16</a:t>
            </a:fld>
            <a:endParaRPr lang="en-US"/>
          </a:p>
        </p:txBody>
      </p:sp>
    </p:spTree>
    <p:extLst>
      <p:ext uri="{BB962C8B-B14F-4D97-AF65-F5344CB8AC3E}">
        <p14:creationId xmlns:p14="http://schemas.microsoft.com/office/powerpoint/2010/main" val="284046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addition to proving your student with more information about their knowledge and skills, based on their scores, your child will receive recommendations about AP courses we offer that might be a good fit for them.</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17</a:t>
            </a:fld>
            <a:endParaRPr lang="en-US"/>
          </a:p>
        </p:txBody>
      </p:sp>
    </p:spTree>
    <p:extLst>
      <p:ext uri="{BB962C8B-B14F-4D97-AF65-F5344CB8AC3E}">
        <p14:creationId xmlns:p14="http://schemas.microsoft.com/office/powerpoint/2010/main" val="28980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Students who take the PSAT/NMSQT in 11th grade and meet other program entry requirements might qualify for the National Merit Scholarship Program, an academic competition for recognition and scholarships conducted by the National Merit Scholarship Corporation (NMSC®).</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PSAT/NMSQT is the only qualifying test for the National Merit Scholarship Program.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18</a:t>
            </a:fld>
            <a:endParaRPr lang="en-US"/>
          </a:p>
        </p:txBody>
      </p:sp>
    </p:spTree>
    <p:extLst>
      <p:ext uri="{BB962C8B-B14F-4D97-AF65-F5344CB8AC3E}">
        <p14:creationId xmlns:p14="http://schemas.microsoft.com/office/powerpoint/2010/main" val="3441005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If your child is planning to go to college, taking the PSAT/NMSQT can help them access over $300 million dollars in scholarship opportunities as well as the chance to qualify for the College Board National Recognition Programs. I encourage you to learn more at psat.org/recognition.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19</a:t>
            </a:fld>
            <a:endParaRPr lang="en-US"/>
          </a:p>
        </p:txBody>
      </p:sp>
    </p:spTree>
    <p:extLst>
      <p:ext uri="{BB962C8B-B14F-4D97-AF65-F5344CB8AC3E}">
        <p14:creationId xmlns:p14="http://schemas.microsoft.com/office/powerpoint/2010/main" val="215727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2</a:t>
            </a:fld>
            <a:endParaRPr lang="en-US"/>
          </a:p>
        </p:txBody>
      </p:sp>
    </p:spTree>
    <p:extLst>
      <p:ext uri="{BB962C8B-B14F-4D97-AF65-F5344CB8AC3E}">
        <p14:creationId xmlns:p14="http://schemas.microsoft.com/office/powerpoint/2010/main" val="329566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a:cs typeface="Calibri"/>
              </a:rPr>
              <a:t>Script template:</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fontAlgn="base">
              <a:defRPr/>
            </a:pPr>
            <a:r>
              <a:rPr lang="en-US" sz="1200">
                <a:effectLst/>
                <a:latin typeface="Segoe UI" panose="020B0502040204020203" pitchFamily="34" charset="0"/>
              </a:rPr>
              <a:t>The PSAT/NMSQT will also help your child explore career options through a new feature called Career Insights. This new feature provides your child with a list of six in-demand and growing careers in our state. It’s important to note that every student taking the PSAT/NMSQT at our school will receive the same list of careers. This list is just a starting point, and the insights are intended to spark their interest in career planning. </a:t>
            </a:r>
          </a:p>
          <a:p>
            <a:pPr fontAlgn="base">
              <a:defRPr/>
            </a:pPr>
            <a:endParaRPr lang="en-US" sz="1200">
              <a:effectLst/>
              <a:latin typeface="Segoe UI" panose="020B0502040204020203" pitchFamily="34" charset="0"/>
            </a:endParaRPr>
          </a:p>
          <a:p>
            <a:pPr fontAlgn="base">
              <a:defRPr/>
            </a:pPr>
            <a:r>
              <a:rPr lang="en-US" sz="1200">
                <a:effectLst/>
                <a:latin typeface="Segoe UI" panose="020B0502040204020203" pitchFamily="34" charset="0"/>
              </a:rPr>
              <a:t>After reviewing this list, your child can go to bigfuture.org/explore-careers to dig deeper.</a:t>
            </a:r>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20</a:t>
            </a:fld>
            <a:endParaRPr lang="en-US"/>
          </a:p>
        </p:txBody>
      </p:sp>
    </p:spTree>
    <p:extLst>
      <p:ext uri="{BB962C8B-B14F-4D97-AF65-F5344CB8AC3E}">
        <p14:creationId xmlns:p14="http://schemas.microsoft.com/office/powerpoint/2010/main" val="91333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to educators: </a:t>
            </a:r>
            <a:r>
              <a:rPr lang="en-US" b="0" i="0" u="none" strike="noStrike">
                <a:solidFill>
                  <a:srgbClr val="000000"/>
                </a:solidFill>
                <a:effectLst/>
                <a:latin typeface="Calibri" panose="020F0502020204030204" pitchFamily="34" charset="0"/>
              </a:rPr>
              <a:t>Please remove the bullet about Connections if your school or district has opted out of providing access and remove the mention in the script.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t>
            </a:r>
            <a:r>
              <a:rPr lang="en-US" b="0" i="0" u="none" strike="noStrike" err="1">
                <a:solidFill>
                  <a:srgbClr val="000000"/>
                </a:solidFill>
                <a:effectLst/>
                <a:latin typeface="Calibri" panose="020F0502020204030204" pitchFamily="34" charset="0"/>
              </a:rPr>
              <a:t>BigFuture</a:t>
            </a:r>
            <a:r>
              <a:rPr lang="en-US" b="0" i="0" u="none" strike="noStrike">
                <a:solidFill>
                  <a:srgbClr val="000000"/>
                </a:solidFill>
                <a:effectLst/>
                <a:latin typeface="Calibri" panose="020F0502020204030204" pitchFamily="34" charset="0"/>
              </a:rPr>
              <a:t> School is a new mobile app available for students 13 and older who take certain College Board assessments in schools. It's designed to spark their interest in planning for their future.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Students can use the app to access their PSAT/NMSQT scores directly on their phone and can also access customized career information and guidance about planning and paying for college.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addition, through the Connections feature in the app and without sharing and personal information, students can hear directly from nonprofit colleges and scholarship programs that may be a good match for them.</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21</a:t>
            </a:fld>
            <a:endParaRPr lang="en-US"/>
          </a:p>
        </p:txBody>
      </p:sp>
    </p:spTree>
    <p:extLst>
      <p:ext uri="{BB962C8B-B14F-4D97-AF65-F5344CB8AC3E}">
        <p14:creationId xmlns:p14="http://schemas.microsoft.com/office/powerpoint/2010/main" val="2154001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modify this slide and the speaker notes to reflect how you will deliver scores to students.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Scores for the PSAT/NMSQT will be available in mid-November. Your child will have two ways to access their scores.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first way is through the </a:t>
            </a:r>
            <a:r>
              <a:rPr lang="en-US" b="0" i="0" u="none" strike="noStrike" err="1">
                <a:solidFill>
                  <a:srgbClr val="000000"/>
                </a:solidFill>
                <a:effectLst/>
                <a:latin typeface="Calibri" panose="020F0502020204030204" pitchFamily="34" charset="0"/>
              </a:rPr>
              <a:t>BigFuture</a:t>
            </a:r>
            <a:r>
              <a:rPr lang="en-US" b="0" i="0" u="none" strike="noStrike">
                <a:solidFill>
                  <a:srgbClr val="000000"/>
                </a:solidFill>
                <a:effectLst/>
                <a:latin typeface="Calibri" panose="020F0502020204030204" pitchFamily="34" charset="0"/>
              </a:rPr>
              <a:t> School mobile app. All they need to do is provide their mobile number during the testing experience and they’ll receive a text message with information about accessing the app along with their scores. Their mobile number won’t be used for any other purpose.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addition, we’ll provide your child with a PDF version of their score report.</a:t>
            </a:r>
          </a:p>
          <a:p>
            <a:pPr algn="l" rtl="0" fontAlgn="base"/>
            <a:endParaRPr lang="en-US" b="0" i="0" u="none" strike="noStrike">
              <a:solidFill>
                <a:srgbClr val="000000"/>
              </a:solidFill>
              <a:effectLst/>
              <a:latin typeface="Calibri" panose="020F0502020204030204" pitchFamily="34" charset="0"/>
            </a:endParaRPr>
          </a:p>
          <a:p>
            <a:pPr marL="0" indent="0">
              <a:spcBef>
                <a:spcPts val="1200"/>
              </a:spcBef>
              <a:spcAft>
                <a:spcPts val="1200"/>
              </a:spcAft>
              <a:buNone/>
            </a:pPr>
            <a:r>
              <a:rPr lang="en-US">
                <a:ea typeface="Roboto" panose="02000000000000000000" pitchFamily="2" charset="0"/>
                <a:cs typeface="Roboto" panose="02000000000000000000" pitchFamily="2" charset="0"/>
              </a:rPr>
              <a:t>And, as always, if your child has a personal College Board account, they can go to </a:t>
            </a:r>
            <a:r>
              <a:rPr lang="en-US">
                <a:solidFill>
                  <a:schemeClr val="accent3"/>
                </a:solidFill>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studentscores.collegeboard.org </a:t>
            </a:r>
            <a:r>
              <a:rPr lang="en-US">
                <a:ea typeface="Roboto" panose="02000000000000000000" pitchFamily="2" charset="0"/>
                <a:cs typeface="Roboto" panose="02000000000000000000" pitchFamily="2" charset="0"/>
              </a:rPr>
              <a:t>for more insights about their scores and next steps.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22</a:t>
            </a:fld>
            <a:endParaRPr lang="en-US"/>
          </a:p>
        </p:txBody>
      </p:sp>
    </p:spTree>
    <p:extLst>
      <p:ext uri="{BB962C8B-B14F-4D97-AF65-F5344CB8AC3E}">
        <p14:creationId xmlns:p14="http://schemas.microsoft.com/office/powerpoint/2010/main" val="181251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Let’s watch this video to learn more.</a:t>
            </a:r>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23</a:t>
            </a:fld>
            <a:endParaRPr lang="en-US"/>
          </a:p>
        </p:txBody>
      </p:sp>
    </p:spTree>
    <p:extLst>
      <p:ext uri="{BB962C8B-B14F-4D97-AF65-F5344CB8AC3E}">
        <p14:creationId xmlns:p14="http://schemas.microsoft.com/office/powerpoint/2010/main" val="3750052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update this slide and the speaker notes with information specific to your PSAT/NMSQT administration.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year the PSAT/NMSQT will be given on </a:t>
            </a:r>
            <a:r>
              <a:rPr lang="en-US" b="1" i="0" u="none" strike="noStrike">
                <a:solidFill>
                  <a:srgbClr val="000000"/>
                </a:solidFill>
                <a:effectLst/>
                <a:latin typeface="Calibri" panose="020F0502020204030204" pitchFamily="34" charset="0"/>
              </a:rPr>
              <a:t>[insert date] </a:t>
            </a:r>
            <a:r>
              <a:rPr lang="en-US" b="0" i="0" u="none" strike="noStrike">
                <a:solidFill>
                  <a:srgbClr val="000000"/>
                </a:solidFill>
                <a:effectLst/>
                <a:latin typeface="Calibri" panose="020F0502020204030204" pitchFamily="34" charset="0"/>
              </a:rPr>
              <a:t>from </a:t>
            </a:r>
            <a:r>
              <a:rPr lang="en-US" b="1" i="0" u="none" strike="noStrike">
                <a:solidFill>
                  <a:srgbClr val="000000"/>
                </a:solidFill>
                <a:effectLst/>
                <a:latin typeface="Calibri" panose="020F0502020204030204" pitchFamily="34" charset="0"/>
              </a:rPr>
              <a:t>[insert time range] </a:t>
            </a:r>
            <a:r>
              <a:rPr lang="en-US" b="0" i="0" u="none" strike="noStrike">
                <a:solidFill>
                  <a:srgbClr val="000000"/>
                </a:solidFill>
                <a:effectLst/>
                <a:latin typeface="Calibri" panose="020F0502020204030204" pitchFamily="34" charset="0"/>
              </a:rPr>
              <a:t>at </a:t>
            </a:r>
            <a:r>
              <a:rPr lang="en-US" b="1" i="0" u="none" strike="noStrike">
                <a:solidFill>
                  <a:srgbClr val="000000"/>
                </a:solidFill>
                <a:effectLst/>
                <a:latin typeface="Calibri" panose="020F0502020204030204" pitchFamily="34" charset="0"/>
              </a:rPr>
              <a:t>[insert location information]. [Mention any additional information </a:t>
            </a:r>
            <a:r>
              <a:rPr lang="en-US" sz="1200" b="1">
                <a:effectLst/>
                <a:latin typeface="Segoe UI" panose="020B0502040204020203" pitchFamily="34" charset="0"/>
              </a:rPr>
              <a:t>such as whether they will need to bring their own fully charged device or if a device will be provided on test day. Explain when the digital readiness check will take place</a:t>
            </a:r>
            <a:r>
              <a:rPr lang="en-US" sz="1200" b="1" i="0" u="none" strike="noStrike">
                <a:solidFill>
                  <a:srgbClr val="000000"/>
                </a:solidFill>
                <a:effectLst/>
                <a:latin typeface="Calibri" panose="020F0502020204030204" pitchFamily="34" charset="0"/>
              </a:rPr>
              <a:t> and that students </a:t>
            </a:r>
            <a:r>
              <a:rPr lang="en-US" sz="1800" b="1">
                <a:effectLst/>
                <a:latin typeface="Segoe UI" panose="020B0502040204020203" pitchFamily="34" charset="0"/>
              </a:rPr>
              <a:t>will have the opportunity to opt-in to </a:t>
            </a:r>
            <a:r>
              <a:rPr lang="en-US" sz="1800" b="1" err="1">
                <a:effectLst/>
                <a:latin typeface="Segoe UI" panose="020B0502040204020203" pitchFamily="34" charset="0"/>
              </a:rPr>
              <a:t>BigFuture</a:t>
            </a:r>
            <a:r>
              <a:rPr lang="en-US" sz="1800" b="1">
                <a:effectLst/>
                <a:latin typeface="Segoe UI" panose="020B0502040204020203" pitchFamily="34" charset="0"/>
              </a:rPr>
              <a:t> School and Connections (if your district/school has not opted out), and if students choose to opt-it that they should be prepared with their mobile phone number].</a:t>
            </a:r>
            <a:endParaRPr lang="en-US" sz="1800" b="1">
              <a:effectLst/>
              <a:latin typeface="Arial" panose="020B0604020202020204" pitchFamily="34" charset="0"/>
            </a:endParaRP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24</a:t>
            </a:fld>
            <a:endParaRPr lang="en-US"/>
          </a:p>
        </p:txBody>
      </p:sp>
    </p:spTree>
    <p:extLst>
      <p:ext uri="{BB962C8B-B14F-4D97-AF65-F5344CB8AC3E}">
        <p14:creationId xmlns:p14="http://schemas.microsoft.com/office/powerpoint/2010/main" val="146630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delete all slides in this section if you are not offering the PSAT 8/9 during the 2023-24 school year.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Let's dive in to talk more about the PSAT 8/9</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25</a:t>
            </a:fld>
            <a:endParaRPr lang="en-US"/>
          </a:p>
        </p:txBody>
      </p:sp>
    </p:spTree>
    <p:extLst>
      <p:ext uri="{BB962C8B-B14F-4D97-AF65-F5344CB8AC3E}">
        <p14:creationId xmlns:p14="http://schemas.microsoft.com/office/powerpoint/2010/main" val="2456440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customize the speaker notes to reflect the grade you will deliver the PSAT 8/9 to.</a:t>
            </a:r>
            <a:endParaRPr lang="en-US" b="1" i="0" u="none" strike="noStrike">
              <a:solidFill>
                <a:srgbClr val="000000"/>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panose="020F0502020204030204" pitchFamily="34" charset="0"/>
              </a:rPr>
              <a:t>The PSAT 8/9 is the first test in the SAT Suite. We deliver this assessment to all our </a:t>
            </a:r>
            <a:r>
              <a:rPr lang="en-US" b="1" i="0" u="none" strike="noStrike">
                <a:solidFill>
                  <a:srgbClr val="000000"/>
                </a:solidFill>
                <a:effectLst/>
                <a:latin typeface="Calibri" panose="020F0502020204030204" pitchFamily="34" charset="0"/>
              </a:rPr>
              <a:t>[8th or 9th] </a:t>
            </a:r>
            <a:r>
              <a:rPr lang="en-US" b="0" i="0" u="none" strike="noStrike">
                <a:solidFill>
                  <a:srgbClr val="000000"/>
                </a:solidFill>
                <a:effectLst/>
                <a:latin typeface="Calibri" panose="020F0502020204030204" pitchFamily="34" charset="0"/>
              </a:rPr>
              <a:t>grade students to measure the knowledge and skills </a:t>
            </a:r>
            <a:r>
              <a:rPr lang="en-US" b="0" i="0" u="none" strike="noStrike">
                <a:solidFill>
                  <a:srgbClr val="FF0000"/>
                </a:solidFill>
                <a:effectLst/>
                <a:latin typeface="Calibri" panose="020F0502020204030204" pitchFamily="34" charset="0"/>
              </a:rPr>
              <a:t>they’re</a:t>
            </a:r>
            <a:r>
              <a:rPr lang="en-US" b="0" i="0" u="none" strike="noStrike">
                <a:solidFill>
                  <a:srgbClr val="000000"/>
                </a:solidFill>
                <a:effectLst/>
                <a:latin typeface="Calibri" panose="020F0502020204030204" pitchFamily="34" charset="0"/>
              </a:rPr>
              <a:t> learning in school.</a:t>
            </a:r>
            <a:r>
              <a:rPr lang="en-US" b="0" i="0">
                <a:solidFill>
                  <a:srgbClr val="000000"/>
                </a:solidFill>
                <a:effectLst/>
                <a:latin typeface="Calibri" panose="020F0502020204030204" pitchFamily="34" charset="0"/>
              </a:rPr>
              <a:t>​ </a:t>
            </a:r>
            <a:r>
              <a:rPr lang="en-US" b="0" i="0" u="none" strike="noStrike">
                <a:solidFill>
                  <a:srgbClr val="000000"/>
                </a:solidFill>
                <a:effectLst/>
                <a:latin typeface="Calibri" panose="020F0502020204030204" pitchFamily="34" charset="0"/>
              </a:rPr>
              <a:t>Taking the PSAT 8/9 provides an early check-in on how your child is doing</a:t>
            </a:r>
            <a:r>
              <a:rPr lang="en-US" b="0" i="0">
                <a:solidFill>
                  <a:srgbClr val="000000"/>
                </a:solidFill>
                <a:effectLst/>
                <a:latin typeface="Calibri" panose="020F0502020204030204" pitchFamily="34" charset="0"/>
              </a:rPr>
              <a:t>​ </a:t>
            </a:r>
            <a:r>
              <a:rPr lang="en-US" b="0" i="0" u="none" strike="noStrike">
                <a:solidFill>
                  <a:srgbClr val="000000"/>
                </a:solidFill>
                <a:effectLst/>
                <a:latin typeface="Calibri" panose="020F0502020204030204" pitchFamily="34" charset="0"/>
              </a:rPr>
              <a:t>and helps to set a baseline for their continued success.</a:t>
            </a:r>
            <a:endParaRPr lang="en-US" b="0" i="0">
              <a:solidFill>
                <a:srgbClr val="444444"/>
              </a:solidFill>
              <a:effectLst/>
              <a:latin typeface="Calibri" panose="020F0502020204030204" pitchFamily="34" charset="0"/>
            </a:endParaRPr>
          </a:p>
          <a:p>
            <a:pPr algn="l" rtl="0" fontAlgn="base"/>
            <a:endParaRPr lang="en-US" b="0" i="0">
              <a:solidFill>
                <a:srgbClr val="444444"/>
              </a:solidFill>
              <a:effectLst/>
              <a:latin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26</a:t>
            </a:fld>
            <a:endParaRPr lang="en-US"/>
          </a:p>
        </p:txBody>
      </p:sp>
    </p:spTree>
    <p:extLst>
      <p:ext uri="{BB962C8B-B14F-4D97-AF65-F5344CB8AC3E}">
        <p14:creationId xmlns:p14="http://schemas.microsoft.com/office/powerpoint/2010/main" val="3318230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Now let’s learn more about what the digital testing experience will be like for your kids.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27</a:t>
            </a:fld>
            <a:endParaRPr lang="en-US"/>
          </a:p>
        </p:txBody>
      </p:sp>
    </p:spTree>
    <p:extLst>
      <p:ext uri="{BB962C8B-B14F-4D97-AF65-F5344CB8AC3E}">
        <p14:creationId xmlns:p14="http://schemas.microsoft.com/office/powerpoint/2010/main" val="669281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There’s no need for students to stress about the PSAT 8/9. The best way students can prepare is by focusing on the skills they’re learning in class. This video provides a great overview of what students can expect for the upcoming digital PSAT 8/9.</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28</a:t>
            </a:fld>
            <a:endParaRPr lang="en-US"/>
          </a:p>
        </p:txBody>
      </p:sp>
    </p:spTree>
    <p:extLst>
      <p:ext uri="{BB962C8B-B14F-4D97-AF65-F5344CB8AC3E}">
        <p14:creationId xmlns:p14="http://schemas.microsoft.com/office/powerpoint/2010/main" val="165506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good news is there’s no such thing as a bad score and taking the PSAT 8/9 provides an early check-in on how your child is doing plus additional advantages.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07AAF-5286-2F49-88D9-44143AA6E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2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update this slide with the date you will be delivering this presentation and adjust the title to tailor to your presentation. </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Welcome! Thank you all for joining us today. We’re excited to talk to you about the SAT Suite of Assessments and to share with you some positive changes to the tests that will benefit your children.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3</a:t>
            </a:fld>
            <a:endParaRPr lang="en-US"/>
          </a:p>
        </p:txBody>
      </p:sp>
    </p:spTree>
    <p:extLst>
      <p:ext uri="{BB962C8B-B14F-4D97-AF65-F5344CB8AC3E}">
        <p14:creationId xmlns:p14="http://schemas.microsoft.com/office/powerpoint/2010/main" val="4069464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modify this slide to remove any AP courses not offered by your school.</a:t>
            </a:r>
            <a:r>
              <a:rPr lang="en-US" b="0" i="0">
                <a:solidFill>
                  <a:srgbClr val="000000"/>
                </a:solidFill>
                <a:effectLst/>
                <a:latin typeface="Calibri" panose="020F0502020204030204" pitchFamily="34" charset="0"/>
              </a:rPr>
              <a:t>​ Please remove this slide if you are offering the PSAT 8/9 to eighth grade students as they will not receive AP insights.</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r>
              <a:rPr lang="en-US" sz="1800">
                <a:effectLst/>
                <a:latin typeface="Segoe UI" panose="020B0502040204020203" pitchFamily="34" charset="0"/>
              </a:rPr>
              <a:t>In addition to leveraging their scores to plan for life after high school, your child will also get personalized recommendations about AP courses we offer that might be a good fit for them.</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07AAF-5286-2F49-88D9-44143AA6E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63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a:cs typeface="Calibri"/>
              </a:rPr>
              <a:t>Script template:</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fontAlgn="base">
              <a:defRPr/>
            </a:pPr>
            <a:r>
              <a:rPr lang="en-US" sz="1800">
                <a:effectLst/>
                <a:latin typeface="Segoe UI" panose="020B0502040204020203" pitchFamily="34" charset="0"/>
              </a:rPr>
              <a:t>The PSAT 8/9 can also help connect your child to free resources to help plan for their future. On their score report, your child will get a sample of growing careers in their state. And they can search for </a:t>
            </a:r>
            <a:r>
              <a:rPr lang="en-US">
                <a:solidFill>
                  <a:srgbClr val="000000"/>
                </a:solidFill>
                <a:latin typeface="Calibri"/>
                <a:cs typeface="Calibri"/>
              </a:rPr>
              <a:t>other careers, as well as 2- and 4-year colleges on bigfuture.org </a:t>
            </a:r>
            <a:endParaRPr lang="en-US" b="0" i="0">
              <a:solidFill>
                <a:srgbClr val="000000"/>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07AAF-5286-2F49-88D9-44143AA6E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917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modify this slide and the speaker notes to reflect how you will deliver scores to students.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r>
              <a:rPr lang="en-US" sz="1800">
                <a:effectLst/>
                <a:latin typeface="Segoe UI" panose="020B0502040204020203" pitchFamily="34" charset="0"/>
              </a:rPr>
              <a:t>We'll provide your child with a pdf of their score report. As always, students that are 13 or older and have a personal </a:t>
            </a:r>
            <a:r>
              <a:rPr lang="en-US" sz="1800" err="1">
                <a:effectLst/>
                <a:latin typeface="Segoe UI" panose="020B0502040204020203" pitchFamily="34" charset="0"/>
              </a:rPr>
              <a:t>collegeboard</a:t>
            </a:r>
            <a:r>
              <a:rPr lang="en-US" sz="1800">
                <a:effectLst/>
                <a:latin typeface="Segoe UI" panose="020B0502040204020203" pitchFamily="34" charset="0"/>
              </a:rPr>
              <a:t> account can go to studentscores.collegeboard.org.</a:t>
            </a:r>
            <a:endParaRPr lang="en-US"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07AAF-5286-2F49-88D9-44143AA6E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593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Let’s watch this video to learn more.</a:t>
            </a:r>
            <a:endParaRPr lang="en-US"/>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33</a:t>
            </a:fld>
            <a:endParaRPr lang="en-US"/>
          </a:p>
        </p:txBody>
      </p:sp>
    </p:spTree>
    <p:extLst>
      <p:ext uri="{BB962C8B-B14F-4D97-AF65-F5344CB8AC3E}">
        <p14:creationId xmlns:p14="http://schemas.microsoft.com/office/powerpoint/2010/main" val="86734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update this slide and the speaker notes with information specific to your PSAT 8/9 administration.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year the PSAT 8/9 will be given on </a:t>
            </a:r>
            <a:r>
              <a:rPr lang="en-US" b="1" i="0" u="none" strike="noStrike">
                <a:solidFill>
                  <a:srgbClr val="000000"/>
                </a:solidFill>
                <a:effectLst/>
                <a:latin typeface="Calibri" panose="020F0502020204030204" pitchFamily="34" charset="0"/>
              </a:rPr>
              <a:t>[insert date] </a:t>
            </a:r>
            <a:r>
              <a:rPr lang="en-US" b="0" i="0" u="none" strike="noStrike">
                <a:solidFill>
                  <a:srgbClr val="000000"/>
                </a:solidFill>
                <a:effectLst/>
                <a:latin typeface="Calibri" panose="020F0502020204030204" pitchFamily="34" charset="0"/>
              </a:rPr>
              <a:t>from </a:t>
            </a:r>
            <a:r>
              <a:rPr lang="en-US" b="1" i="0" u="none" strike="noStrike">
                <a:solidFill>
                  <a:srgbClr val="000000"/>
                </a:solidFill>
                <a:effectLst/>
                <a:latin typeface="Calibri" panose="020F0502020204030204" pitchFamily="34" charset="0"/>
              </a:rPr>
              <a:t>[insert time range] </a:t>
            </a:r>
            <a:r>
              <a:rPr lang="en-US" b="0" i="0" u="none" strike="noStrike">
                <a:solidFill>
                  <a:srgbClr val="000000"/>
                </a:solidFill>
                <a:effectLst/>
                <a:latin typeface="Calibri" panose="020F0502020204030204" pitchFamily="34" charset="0"/>
              </a:rPr>
              <a:t>at </a:t>
            </a:r>
            <a:r>
              <a:rPr lang="en-US" b="1" i="0" u="none" strike="noStrike">
                <a:solidFill>
                  <a:srgbClr val="000000"/>
                </a:solidFill>
                <a:effectLst/>
                <a:latin typeface="Calibri" panose="020F0502020204030204" pitchFamily="34" charset="0"/>
              </a:rPr>
              <a:t>[insert location information]. [Mention any additional information </a:t>
            </a:r>
            <a:r>
              <a:rPr lang="en-US" sz="1800" b="1">
                <a:effectLst/>
                <a:latin typeface="Segoe UI" panose="020B0502040204020203" pitchFamily="34" charset="0"/>
              </a:rPr>
              <a:t>such as whether they will need to bring their own fully charged device or if a device will be provided on test day, and when the digital readiness check will take place</a:t>
            </a:r>
            <a:r>
              <a:rPr lang="en-US" b="1"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34</a:t>
            </a:fld>
            <a:endParaRPr lang="en-US"/>
          </a:p>
        </p:txBody>
      </p:sp>
    </p:spTree>
    <p:extLst>
      <p:ext uri="{BB962C8B-B14F-4D97-AF65-F5344CB8AC3E}">
        <p14:creationId xmlns:p14="http://schemas.microsoft.com/office/powerpoint/2010/main" val="1357614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delete all slides in this section if you’re not offering SAT School Day during the 2023-24 school year.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p>
          <a:p>
            <a:pPr algn="l" rtl="0" fontAlgn="base"/>
            <a:r>
              <a:rPr lang="en-US" b="0" i="0">
                <a:solidFill>
                  <a:srgbClr val="000000"/>
                </a:solidFill>
                <a:effectLst/>
                <a:latin typeface="Calibri" panose="020F0502020204030204" pitchFamily="34" charset="0"/>
              </a:rPr>
              <a:t>At [Insert school name], we believe in breaking down barriers for our students and providing them with the tools and support needed to succeed in life after high school. That’s why your teen will have the opportunity to take the SAT® in school, during the regular school day so that:</a:t>
            </a:r>
          </a:p>
          <a:p>
            <a:pPr algn="l" rtl="0" fontAlgn="base"/>
            <a:endParaRPr lang="en-US" b="0" i="0">
              <a:solidFill>
                <a:srgbClr val="000000"/>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 They’re more comfortable and confident testing in a familiar place.</a:t>
            </a:r>
          </a:p>
          <a:p>
            <a:pPr algn="l" rtl="0" fontAlgn="base"/>
            <a:r>
              <a:rPr lang="en-US" b="0" i="0">
                <a:solidFill>
                  <a:srgbClr val="000000"/>
                </a:solidFill>
                <a:effectLst/>
                <a:latin typeface="Calibri" panose="020F0502020204030204" pitchFamily="34" charset="0"/>
              </a:rPr>
              <a:t>• You don’t have to worry about the logistics of getting your teen to a test center.</a:t>
            </a:r>
          </a:p>
          <a:p>
            <a:pPr algn="l" rtl="0" fontAlgn="base"/>
            <a:r>
              <a:rPr lang="en-US" b="0" i="0">
                <a:solidFill>
                  <a:srgbClr val="000000"/>
                </a:solidFill>
                <a:effectLst/>
                <a:latin typeface="Calibri" panose="020F0502020204030204" pitchFamily="34" charset="0"/>
              </a:rPr>
              <a:t>• There’s no juggling of weekend responsibilities or disruptions to family time.</a:t>
            </a:r>
          </a:p>
          <a:p>
            <a:pPr algn="l" rtl="0" fontAlgn="base"/>
            <a:endParaRPr lang="en-US" b="0" i="0">
              <a:solidFill>
                <a:srgbClr val="000000"/>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Now let’s talk about the SAT and the opportunities it can provide for your teen.</a:t>
            </a:r>
            <a:endParaRPr lang="en-US" b="0" i="0">
              <a:solidFill>
                <a:srgbClr val="444444"/>
              </a:solidFill>
              <a:effectLst/>
              <a:latin typeface="Calibri" panose="020F0502020204030204" pitchFamily="34" charset="0"/>
            </a:endParaRPr>
          </a:p>
          <a:p>
            <a:pPr algn="l" rtl="0" fontAlgn="base"/>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35</a:t>
            </a:fld>
            <a:endParaRPr lang="en-US"/>
          </a:p>
        </p:txBody>
      </p:sp>
    </p:spTree>
    <p:extLst>
      <p:ext uri="{BB962C8B-B14F-4D97-AF65-F5344CB8AC3E}">
        <p14:creationId xmlns:p14="http://schemas.microsoft.com/office/powerpoint/2010/main" val="4088461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SAT is the final test in the SAT Suite of Assessments and is a significant milestone in your teen's academic journey.  It provides them with a </a:t>
            </a:r>
            <a:r>
              <a:rPr lang="en-US" b="0" i="0">
                <a:solidFill>
                  <a:srgbClr val="374151"/>
                </a:solidFill>
                <a:effectLst/>
                <a:latin typeface="Söhne"/>
              </a:rPr>
              <a:t>great opportunity to showcase their knowledge and skills. Scores from the SAT can not only help your teen strengthen their college application, even for those that are test-optional, but it can also serve as a valuable tool as they plan for life after high school. </a:t>
            </a:r>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36</a:t>
            </a:fld>
            <a:endParaRPr lang="en-US"/>
          </a:p>
        </p:txBody>
      </p:sp>
    </p:spTree>
    <p:extLst>
      <p:ext uri="{BB962C8B-B14F-4D97-AF65-F5344CB8AC3E}">
        <p14:creationId xmlns:p14="http://schemas.microsoft.com/office/powerpoint/2010/main" val="2837031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37</a:t>
            </a:fld>
            <a:endParaRPr lang="en-US"/>
          </a:p>
        </p:txBody>
      </p:sp>
    </p:spTree>
    <p:extLst>
      <p:ext uri="{BB962C8B-B14F-4D97-AF65-F5344CB8AC3E}">
        <p14:creationId xmlns:p14="http://schemas.microsoft.com/office/powerpoint/2010/main" val="464464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Whether your teen is considering their path to college or career after high school, their SAT scores provide valuable information including recommendations about AP courses we offer that might be a good fit for them.</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38</a:t>
            </a:fld>
            <a:endParaRPr lang="en-US"/>
          </a:p>
        </p:txBody>
      </p:sp>
    </p:spTree>
    <p:extLst>
      <p:ext uri="{BB962C8B-B14F-4D97-AF65-F5344CB8AC3E}">
        <p14:creationId xmlns:p14="http://schemas.microsoft.com/office/powerpoint/2010/main" val="1872285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endParaRPr lang="en-US" b="0" i="0">
              <a:solidFill>
                <a:srgbClr val="444444"/>
              </a:solidFill>
              <a:effectLst/>
              <a:latin typeface="Calibri" panose="020F0502020204030204" pitchFamily="34" charset="0"/>
            </a:endParaRPr>
          </a:p>
          <a:p>
            <a:r>
              <a:rPr lang="en-US"/>
              <a:t>By taking the SAT, your child may have the opportunity to leverage their scores to access valuable scholarships.</a:t>
            </a:r>
          </a:p>
        </p:txBody>
      </p:sp>
      <p:sp>
        <p:nvSpPr>
          <p:cNvPr id="4" name="Slide Number Placeholder 3"/>
          <p:cNvSpPr>
            <a:spLocks noGrp="1"/>
          </p:cNvSpPr>
          <p:nvPr>
            <p:ph type="sldNum" sz="quarter" idx="5"/>
          </p:nvPr>
        </p:nvSpPr>
        <p:spPr/>
        <p:txBody>
          <a:bodyPr/>
          <a:lstStyle/>
          <a:p>
            <a:fld id="{C6C07AAF-5286-2F49-88D9-44143AA6E3DA}" type="slidenum">
              <a:rPr lang="en-US" smtClean="0"/>
              <a:t>39</a:t>
            </a:fld>
            <a:endParaRPr lang="en-US"/>
          </a:p>
        </p:txBody>
      </p:sp>
    </p:spTree>
    <p:extLst>
      <p:ext uri="{BB962C8B-B14F-4D97-AF65-F5344CB8AC3E}">
        <p14:creationId xmlns:p14="http://schemas.microsoft.com/office/powerpoint/2010/main" val="82715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modify this slide to remove any assessment not offered by your school during the 2023-24 school year.</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SAT Suite of Assessments is a set of tests that includes the PSAT 8/9, PSAT 10, PSAT/NMSQT (or Preliminary SAT/National Merit Scholarship Qualifying Test), and the SAT. By having our students take these assessments, we can track their progress over time and see where they need to improve to be best prepared for college, career, or whatever they're interested in pursing after high school.</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4</a:t>
            </a:fld>
            <a:endParaRPr lang="en-US"/>
          </a:p>
        </p:txBody>
      </p:sp>
    </p:spTree>
    <p:extLst>
      <p:ext uri="{BB962C8B-B14F-4D97-AF65-F5344CB8AC3E}">
        <p14:creationId xmlns:p14="http://schemas.microsoft.com/office/powerpoint/2010/main" val="2728443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Beginning in 2024 the SAT score report will include a new feature called Career Insights. This new feature will provide your child with personalized career information. These insights are based on their math and reading and writing scores from the SAT mapped </a:t>
            </a:r>
            <a:r>
              <a:rPr lang="en-US" dirty="0">
                <a:ea typeface="Roboto"/>
                <a:cs typeface="Roboto"/>
              </a:rPr>
              <a:t>to the knowledge, skills, and abilities for occupations in the U.S. Department of Labors’ O*NET database. This personalized career information is intended to spark your teen’s interest in potential careers.</a:t>
            </a:r>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40</a:t>
            </a:fld>
            <a:endParaRPr lang="en-US"/>
          </a:p>
        </p:txBody>
      </p:sp>
    </p:spTree>
    <p:extLst>
      <p:ext uri="{BB962C8B-B14F-4D97-AF65-F5344CB8AC3E}">
        <p14:creationId xmlns:p14="http://schemas.microsoft.com/office/powerpoint/2010/main" val="2170020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to educators: </a:t>
            </a:r>
            <a:r>
              <a:rPr lang="en-US" b="0" i="0" u="none" strike="noStrike">
                <a:solidFill>
                  <a:srgbClr val="000000"/>
                </a:solidFill>
                <a:effectLst/>
                <a:latin typeface="Calibri" panose="020F0502020204030204" pitchFamily="34" charset="0"/>
              </a:rPr>
              <a:t>Please remove information about Connections if your school or district has opted out of providing access.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t>
            </a:r>
            <a:r>
              <a:rPr lang="en-US" b="0" i="0" u="none" strike="noStrike" err="1">
                <a:solidFill>
                  <a:srgbClr val="000000"/>
                </a:solidFill>
                <a:effectLst/>
                <a:latin typeface="Calibri" panose="020F0502020204030204" pitchFamily="34" charset="0"/>
              </a:rPr>
              <a:t>BigFuture</a:t>
            </a:r>
            <a:r>
              <a:rPr lang="en-US" b="0" i="0" u="none" strike="noStrike">
                <a:solidFill>
                  <a:srgbClr val="000000"/>
                </a:solidFill>
                <a:effectLst/>
                <a:latin typeface="Calibri" panose="020F0502020204030204" pitchFamily="34" charset="0"/>
              </a:rPr>
              <a:t> School is a new mobile app available for students 13 and older who take certain College Board assessments in-school. It's designed to spark their interest in planning for their future.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Students can use the app to access their SAT scores directly on their phone and can also access customized career information and guidance about planning and paying for college.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addition, through the Connections feature in the app and without sharing and personal information, students can hear directly from nonprofit colleges and scholarship programs that may be a good match for them.</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41</a:t>
            </a:fld>
            <a:endParaRPr lang="en-US"/>
          </a:p>
        </p:txBody>
      </p:sp>
    </p:spTree>
    <p:extLst>
      <p:ext uri="{BB962C8B-B14F-4D97-AF65-F5344CB8AC3E}">
        <p14:creationId xmlns:p14="http://schemas.microsoft.com/office/powerpoint/2010/main" val="1494933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modify this slide and the speaker notes to reflect how you will deliver scores to students.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Scores for the SAT will be available on [insert date]. Your child will have two ways to access their scores.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first way is through the </a:t>
            </a:r>
            <a:r>
              <a:rPr lang="en-US" b="0" i="0" u="none" strike="noStrike" err="1">
                <a:solidFill>
                  <a:srgbClr val="000000"/>
                </a:solidFill>
                <a:effectLst/>
                <a:latin typeface="Calibri" panose="020F0502020204030204" pitchFamily="34" charset="0"/>
              </a:rPr>
              <a:t>BigFuture</a:t>
            </a:r>
            <a:r>
              <a:rPr lang="en-US" b="0" i="0" u="none" strike="noStrike">
                <a:solidFill>
                  <a:srgbClr val="000000"/>
                </a:solidFill>
                <a:effectLst/>
                <a:latin typeface="Calibri" panose="020F0502020204030204" pitchFamily="34" charset="0"/>
              </a:rPr>
              <a:t> School mobile app. All they need to do is provide their mobile number during the testing experience and they’ll receive a text message with information about accessing the app along with their scores. Their mobile number won’t be used for any other purpose.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addition, we’ll provide your child with a PDF version of their score report.</a:t>
            </a:r>
          </a:p>
          <a:p>
            <a:pPr algn="l" rtl="0" fontAlgn="base"/>
            <a:endParaRPr lang="en-US" b="0" i="0" u="none" strike="noStrike">
              <a:solidFill>
                <a:srgbClr val="000000"/>
              </a:solidFill>
              <a:effectLst/>
              <a:latin typeface="Calibri" panose="020F0502020204030204" pitchFamily="34" charset="0"/>
            </a:endParaRPr>
          </a:p>
          <a:p>
            <a:pPr marL="0" indent="0">
              <a:spcBef>
                <a:spcPts val="1200"/>
              </a:spcBef>
              <a:spcAft>
                <a:spcPts val="1200"/>
              </a:spcAft>
              <a:buNone/>
            </a:pPr>
            <a:r>
              <a:rPr lang="en-US">
                <a:ea typeface="Roboto" panose="02000000000000000000" pitchFamily="2" charset="0"/>
                <a:cs typeface="Roboto" panose="02000000000000000000" pitchFamily="2" charset="0"/>
              </a:rPr>
              <a:t>And, as always, if your child has a personal College Board account, they can go to </a:t>
            </a:r>
            <a:r>
              <a:rPr lang="en-US">
                <a:solidFill>
                  <a:schemeClr val="accent3"/>
                </a:solidFill>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studentscores.collegeboard.org </a:t>
            </a:r>
            <a:r>
              <a:rPr lang="en-US">
                <a:ea typeface="Roboto" panose="02000000000000000000" pitchFamily="2" charset="0"/>
                <a:cs typeface="Roboto" panose="02000000000000000000" pitchFamily="2" charset="0"/>
              </a:rPr>
              <a:t>for more insights about their scores and next steps.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42</a:t>
            </a:fld>
            <a:endParaRPr lang="en-US"/>
          </a:p>
        </p:txBody>
      </p:sp>
    </p:spTree>
    <p:extLst>
      <p:ext uri="{BB962C8B-B14F-4D97-AF65-F5344CB8AC3E}">
        <p14:creationId xmlns:p14="http://schemas.microsoft.com/office/powerpoint/2010/main" val="2581122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a:cs typeface="Calibri"/>
              </a:rPr>
              <a:t>Script template:</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marL="0" indent="0">
              <a:buNone/>
            </a:pPr>
            <a:r>
              <a:rPr lang="en-US"/>
              <a:t>Students preparing for the digital SAT will have access to free, high-quality test preparation resources including full-length practice tests on Bluebook, the digital test platform, as well as free Official Digital SAT Prep on Khan Academy. Scan the QR code to access these great resources.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43</a:t>
            </a:fld>
            <a:endParaRPr lang="en-US"/>
          </a:p>
        </p:txBody>
      </p:sp>
    </p:spTree>
    <p:extLst>
      <p:ext uri="{BB962C8B-B14F-4D97-AF65-F5344CB8AC3E}">
        <p14:creationId xmlns:p14="http://schemas.microsoft.com/office/powerpoint/2010/main" val="1531445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update this slide and the speaker notes with information specific to your SAT administration.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year, we will hold SAT School Day on </a:t>
            </a:r>
            <a:r>
              <a:rPr lang="en-US" b="1" i="0" u="none" strike="noStrike">
                <a:solidFill>
                  <a:srgbClr val="000000"/>
                </a:solidFill>
                <a:effectLst/>
                <a:latin typeface="Calibri" panose="020F0502020204030204" pitchFamily="34" charset="0"/>
              </a:rPr>
              <a:t>[insert date] </a:t>
            </a:r>
            <a:r>
              <a:rPr lang="en-US" b="0" i="0" u="none" strike="noStrike">
                <a:solidFill>
                  <a:srgbClr val="000000"/>
                </a:solidFill>
                <a:effectLst/>
                <a:latin typeface="Calibri" panose="020F0502020204030204" pitchFamily="34" charset="0"/>
              </a:rPr>
              <a:t>from </a:t>
            </a:r>
            <a:r>
              <a:rPr lang="en-US" b="1" i="0" u="none" strike="noStrike">
                <a:solidFill>
                  <a:srgbClr val="000000"/>
                </a:solidFill>
                <a:effectLst/>
                <a:latin typeface="Calibri" panose="020F0502020204030204" pitchFamily="34" charset="0"/>
              </a:rPr>
              <a:t>[insert time range] </a:t>
            </a:r>
            <a:r>
              <a:rPr lang="en-US" b="0" i="0" u="none" strike="noStrike">
                <a:solidFill>
                  <a:srgbClr val="000000"/>
                </a:solidFill>
                <a:effectLst/>
                <a:latin typeface="Calibri" panose="020F0502020204030204" pitchFamily="34" charset="0"/>
              </a:rPr>
              <a:t>at </a:t>
            </a:r>
            <a:r>
              <a:rPr lang="en-US" b="1" i="0" u="none" strike="noStrike">
                <a:solidFill>
                  <a:srgbClr val="000000"/>
                </a:solidFill>
                <a:effectLst/>
                <a:latin typeface="Calibri" panose="020F0502020204030204" pitchFamily="34" charset="0"/>
              </a:rPr>
              <a:t>[insert location information]. [Mention any additional information </a:t>
            </a:r>
            <a:r>
              <a:rPr lang="en-US" sz="1200" b="1">
                <a:effectLst/>
                <a:latin typeface="Segoe UI" panose="020B0502040204020203" pitchFamily="34" charset="0"/>
              </a:rPr>
              <a:t>such as whether they will need to bring their own fully charged device or if a device will be provided on test day. Explain when the digital readiness check will take place</a:t>
            </a:r>
            <a:r>
              <a:rPr lang="en-US" sz="1200" b="1" i="0" u="none" strike="noStrike">
                <a:solidFill>
                  <a:srgbClr val="000000"/>
                </a:solidFill>
                <a:effectLst/>
                <a:latin typeface="Calibri" panose="020F0502020204030204" pitchFamily="34" charset="0"/>
              </a:rPr>
              <a:t> and that students </a:t>
            </a:r>
            <a:r>
              <a:rPr lang="en-US" sz="1800" b="1">
                <a:effectLst/>
                <a:latin typeface="Segoe UI" panose="020B0502040204020203" pitchFamily="34" charset="0"/>
              </a:rPr>
              <a:t>will have the opportunity to opt-in to </a:t>
            </a:r>
            <a:r>
              <a:rPr lang="en-US" sz="1800" b="1" err="1">
                <a:effectLst/>
                <a:latin typeface="Segoe UI" panose="020B0502040204020203" pitchFamily="34" charset="0"/>
              </a:rPr>
              <a:t>BigFuture</a:t>
            </a:r>
            <a:r>
              <a:rPr lang="en-US" sz="1800" b="1">
                <a:effectLst/>
                <a:latin typeface="Segoe UI" panose="020B0502040204020203" pitchFamily="34" charset="0"/>
              </a:rPr>
              <a:t> School and Connections (if your district/school has not opted out), and if students choose to opt-it that they should be prepared with their mobile phone number].</a:t>
            </a:r>
            <a:endParaRPr lang="en-US" sz="1800" b="1">
              <a:effectLst/>
              <a:latin typeface="Arial" panose="020B0604020202020204" pitchFamily="34" charset="0"/>
            </a:endParaRP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44</a:t>
            </a:fld>
            <a:endParaRPr lang="en-US"/>
          </a:p>
        </p:txBody>
      </p:sp>
    </p:spTree>
    <p:extLst>
      <p:ext uri="{BB962C8B-B14F-4D97-AF65-F5344CB8AC3E}">
        <p14:creationId xmlns:p14="http://schemas.microsoft.com/office/powerpoint/2010/main" val="15952246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Note for educators: </a:t>
            </a:r>
          </a:p>
          <a:p>
            <a:pPr algn="l" rtl="0" fontAlgn="base"/>
            <a:r>
              <a:rPr lang="en-US" sz="1800" b="1" i="0" u="none" strike="noStrike" dirty="0">
                <a:solidFill>
                  <a:srgbClr val="000000"/>
                </a:solidFill>
                <a:effectLst/>
                <a:latin typeface="Calibri" panose="020F0502020204030204" pitchFamily="34" charset="0"/>
              </a:rPr>
              <a:t>Script template: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Calibri" panose="020F0502020204030204" pitchFamily="34" charset="0"/>
            </a:endParaRPr>
          </a:p>
          <a:p>
            <a:r>
              <a:rPr lang="en-US" sz="1800" b="0" i="0" u="none" dirty="0">
                <a:solidFill>
                  <a:srgbClr val="D13438"/>
                </a:solidFill>
                <a:effectLst/>
                <a:latin typeface="Calibri" panose="020F0502020204030204" pitchFamily="34" charset="0"/>
              </a:rPr>
              <a:t>College Board provides fee waiver benefits to allow eligible students to take the SAT for free and receive other benefits for applying to college. </a:t>
            </a:r>
          </a:p>
          <a:p>
            <a:endParaRPr lang="en-US" sz="1800" b="0" i="0" u="none" dirty="0">
              <a:solidFill>
                <a:srgbClr val="D13438"/>
              </a:solidFill>
              <a:effectLst/>
              <a:latin typeface="Calibri" panose="020F0502020204030204" pitchFamily="34" charset="0"/>
            </a:endParaRPr>
          </a:p>
          <a:p>
            <a:r>
              <a:rPr lang="en-US" sz="1800" b="0" i="0" u="none" dirty="0">
                <a:solidFill>
                  <a:srgbClr val="D13438"/>
                </a:solidFill>
                <a:effectLst/>
                <a:latin typeface="Calibri" panose="020F0502020204030204" pitchFamily="34" charset="0"/>
              </a:rPr>
              <a:t>Fee waiver benefits include two free opportunities to take the SAT and two free opportunities to access College Board’s Answering Service, which provides students with a copy of the SAT questions from their test date with a report showing their answers as well as the correct responses.</a:t>
            </a:r>
            <a:endParaRPr lang="en-US" u="none" dirty="0"/>
          </a:p>
        </p:txBody>
      </p:sp>
      <p:sp>
        <p:nvSpPr>
          <p:cNvPr id="4" name="Slide Number Placeholder 3"/>
          <p:cNvSpPr>
            <a:spLocks noGrp="1"/>
          </p:cNvSpPr>
          <p:nvPr>
            <p:ph type="sldNum" sz="quarter" idx="5"/>
          </p:nvPr>
        </p:nvSpPr>
        <p:spPr/>
        <p:txBody>
          <a:bodyPr/>
          <a:lstStyle/>
          <a:p>
            <a:fld id="{C6C07AAF-5286-2F49-88D9-44143AA6E3DA}" type="slidenum">
              <a:rPr lang="en-US" smtClean="0"/>
              <a:t>45</a:t>
            </a:fld>
            <a:endParaRPr lang="en-US"/>
          </a:p>
        </p:txBody>
      </p:sp>
    </p:spTree>
    <p:extLst>
      <p:ext uri="{BB962C8B-B14F-4D97-AF65-F5344CB8AC3E}">
        <p14:creationId xmlns:p14="http://schemas.microsoft.com/office/powerpoint/2010/main" val="3747590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delete all slides in this section if you are not offering the PSAT 10 during the 2023-24 school year.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Now, we’ll move on to discuss the PSAT 10.</a:t>
            </a:r>
            <a:endParaRPr lang="en-US" b="0" i="0">
              <a:solidFill>
                <a:srgbClr val="444444"/>
              </a:solidFill>
              <a:effectLst/>
              <a:latin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46</a:t>
            </a:fld>
            <a:endParaRPr lang="en-US"/>
          </a:p>
        </p:txBody>
      </p:sp>
    </p:spTree>
    <p:extLst>
      <p:ext uri="{BB962C8B-B14F-4D97-AF65-F5344CB8AC3E}">
        <p14:creationId xmlns:p14="http://schemas.microsoft.com/office/powerpoint/2010/main" val="1757311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panose="020F0502020204030204" pitchFamily="34" charset="0"/>
              </a:rPr>
              <a:t>The PSAT 10 is the second assessment in the SAT Suite. It is structured similarly to the SAT and measures the </a:t>
            </a:r>
            <a:r>
              <a:rPr lang="en-US" sz="1200">
                <a:ea typeface="Calibri" panose="020F0502020204030204" pitchFamily="34" charset="0"/>
                <a:cs typeface="Arial" panose="020B0604020202020204" pitchFamily="34" charset="0"/>
              </a:rPr>
              <a:t>reading, writing, and math skills your teen is learning in school.</a:t>
            </a:r>
            <a:r>
              <a:rPr lang="en-US" sz="1200" b="0" i="0" u="none" strike="noStrike">
                <a:solidFill>
                  <a:srgbClr val="000000"/>
                </a:solidFill>
                <a:effectLst/>
                <a:latin typeface="Calibri" panose="020F0502020204030204" pitchFamily="34" charset="0"/>
                <a:ea typeface="Calibri" panose="020F0502020204030204" pitchFamily="34" charset="0"/>
                <a:cs typeface="Arial" panose="020B0604020202020204" pitchFamily="34" charset="0"/>
              </a:rPr>
              <a:t> The PSAT 10 provides important insights that will help your teen understand their strengths and areas they need to focus. </a:t>
            </a:r>
            <a:r>
              <a:rPr lang="en-US" b="0" i="0" u="none" strike="noStrike">
                <a:solidFill>
                  <a:srgbClr val="000000"/>
                </a:solidFill>
                <a:effectLst/>
                <a:latin typeface="Calibri" panose="020F0502020204030204" pitchFamily="34" charset="0"/>
              </a:rPr>
              <a:t>Results from the PSAT 10 also provide your teen with additional insights and benefits that can help power their path beyond high school. </a:t>
            </a:r>
            <a:endParaRPr lang="en-US"/>
          </a:p>
          <a:p>
            <a:pPr marL="0" marR="0" lvl="0" indent="0" algn="l" defTabSz="914400" rtl="0" eaLnBrk="1" fontAlgn="base"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47</a:t>
            </a:fld>
            <a:endParaRPr lang="en-US"/>
          </a:p>
        </p:txBody>
      </p:sp>
    </p:spTree>
    <p:extLst>
      <p:ext uri="{BB962C8B-B14F-4D97-AF65-F5344CB8AC3E}">
        <p14:creationId xmlns:p14="http://schemas.microsoft.com/office/powerpoint/2010/main" val="3744631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Results from the PSAT 10 provide important insights that will help you and your child to plan their path forward.</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07AAF-5286-2F49-88D9-44143AA6E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1368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to educators: </a:t>
            </a:r>
            <a:r>
              <a:rPr lang="en-US" b="0" i="0" u="none" strike="noStrike">
                <a:solidFill>
                  <a:srgbClr val="000000"/>
                </a:solidFill>
                <a:effectLst/>
                <a:latin typeface="Calibri" panose="020F0502020204030204" pitchFamily="34" charset="0"/>
              </a:rPr>
              <a:t>Revise or remove any content to represent only the assessments you offer.</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Along with their PSAT 10 scores, your teen will receive valuable insights about their knowledge and skills. And, if they’ve taken the PSAT 8/9, they’ll be able to compare their performance to see the progress they’ve made and identify areas to improve.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PSAT 10 will also help your teen prepare for both the PSAT/NMSQT and SAT.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49</a:t>
            </a:fld>
            <a:endParaRPr lang="en-US"/>
          </a:p>
        </p:txBody>
      </p:sp>
    </p:spTree>
    <p:extLst>
      <p:ext uri="{BB962C8B-B14F-4D97-AF65-F5344CB8AC3E}">
        <p14:creationId xmlns:p14="http://schemas.microsoft.com/office/powerpoint/2010/main" val="372828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you may have heard, the SAT and the rest of the suite are moving from paper and pencil to a new digital format.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5</a:t>
            </a:fld>
            <a:endParaRPr lang="en-US"/>
          </a:p>
        </p:txBody>
      </p:sp>
    </p:spTree>
    <p:extLst>
      <p:ext uri="{BB962C8B-B14F-4D97-AF65-F5344CB8AC3E}">
        <p14:creationId xmlns:p14="http://schemas.microsoft.com/office/powerpoint/2010/main" val="2586450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addition, based on their scores, your teen will receive recommendations about what AP courses they’re likely to succeed in.</a:t>
            </a:r>
            <a:r>
              <a:rPr lang="en-US" b="0" i="0">
                <a:solidFill>
                  <a:srgbClr val="000000"/>
                </a:solidFill>
                <a:effectLst/>
                <a:latin typeface="Calibri" panose="020F0502020204030204" pitchFamily="34" charset="0"/>
              </a:rPr>
              <a:t>​ You can learn more about AP courses and how your teen can leverage the AP Potential information at Apstudents.org/course-recommendations.</a:t>
            </a:r>
          </a:p>
        </p:txBody>
      </p:sp>
      <p:sp>
        <p:nvSpPr>
          <p:cNvPr id="4" name="Slide Number Placeholder 3"/>
          <p:cNvSpPr>
            <a:spLocks noGrp="1"/>
          </p:cNvSpPr>
          <p:nvPr>
            <p:ph type="sldNum" sz="quarter" idx="5"/>
          </p:nvPr>
        </p:nvSpPr>
        <p:spPr/>
        <p:txBody>
          <a:bodyPr/>
          <a:lstStyle/>
          <a:p>
            <a:fld id="{C6C07AAF-5286-2F49-88D9-44143AA6E3DA}" type="slidenum">
              <a:rPr lang="en-US" smtClean="0"/>
              <a:t>50</a:t>
            </a:fld>
            <a:endParaRPr lang="en-US"/>
          </a:p>
        </p:txBody>
      </p:sp>
    </p:spTree>
    <p:extLst>
      <p:ext uri="{BB962C8B-B14F-4D97-AF65-F5344CB8AC3E}">
        <p14:creationId xmlns:p14="http://schemas.microsoft.com/office/powerpoint/2010/main" val="2177896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a:cs typeface="Calibri"/>
              </a:rPr>
              <a:t>Script template:</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fontAlgn="base"/>
            <a:r>
              <a:rPr lang="en-US" b="0" i="0" u="none" strike="noStrike">
                <a:solidFill>
                  <a:srgbClr val="000000"/>
                </a:solidFill>
                <a:effectLst/>
                <a:latin typeface="Calibri"/>
                <a:cs typeface="Calibri"/>
              </a:rPr>
              <a:t>If your child is planning to go to college, taking the PSAT 10 can help them access valuable scholarship opportunities as well as the chance to qualify for the College Board National Recognition Programs. In addition, they can visit bigfuture.org to explore resources that will help them </a:t>
            </a:r>
            <a:r>
              <a:rPr lang="en-US">
                <a:solidFill>
                  <a:srgbClr val="000000"/>
                </a:solidFill>
                <a:latin typeface="Calibri"/>
                <a:cs typeface="Calibri"/>
              </a:rPr>
              <a:t>pay for college by learning about scholarships and financial aid. </a:t>
            </a:r>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51</a:t>
            </a:fld>
            <a:endParaRPr lang="en-US"/>
          </a:p>
        </p:txBody>
      </p:sp>
    </p:spTree>
    <p:extLst>
      <p:ext uri="{BB962C8B-B14F-4D97-AF65-F5344CB8AC3E}">
        <p14:creationId xmlns:p14="http://schemas.microsoft.com/office/powerpoint/2010/main" val="36516711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Script template:</a:t>
            </a:r>
            <a:r>
              <a:rPr lang="en-US"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Beginning in 2024 the PSAT 10 score report will include a new feature called Career Insights. This new feature will provide your child with personalized career information. The insights provided are based on your child’s math and reading and writing scores from the PSAT 10 mapped </a:t>
            </a:r>
            <a:r>
              <a:rPr lang="en-US" dirty="0">
                <a:ea typeface="Roboto"/>
                <a:cs typeface="Roboto"/>
              </a:rPr>
              <a:t>to the knowledges, skills, and abilities for occupations in the U.S. Department of Labors’ O*NET database.</a:t>
            </a:r>
            <a:endParaRPr lang="en-US" dirty="0"/>
          </a:p>
        </p:txBody>
      </p:sp>
      <p:sp>
        <p:nvSpPr>
          <p:cNvPr id="4" name="Slide Number Placeholder 3"/>
          <p:cNvSpPr>
            <a:spLocks noGrp="1"/>
          </p:cNvSpPr>
          <p:nvPr>
            <p:ph type="sldNum" sz="quarter" idx="5"/>
          </p:nvPr>
        </p:nvSpPr>
        <p:spPr/>
        <p:txBody>
          <a:bodyPr/>
          <a:lstStyle/>
          <a:p>
            <a:fld id="{C6C07AAF-5286-2F49-88D9-44143AA6E3DA}" type="slidenum">
              <a:rPr lang="en-US" smtClean="0"/>
              <a:t>52</a:t>
            </a:fld>
            <a:endParaRPr lang="en-US"/>
          </a:p>
        </p:txBody>
      </p:sp>
    </p:spTree>
    <p:extLst>
      <p:ext uri="{BB962C8B-B14F-4D97-AF65-F5344CB8AC3E}">
        <p14:creationId xmlns:p14="http://schemas.microsoft.com/office/powerpoint/2010/main" val="3064801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to educators: </a:t>
            </a:r>
            <a:r>
              <a:rPr lang="en-US" b="0" i="0" u="none" strike="noStrike">
                <a:solidFill>
                  <a:srgbClr val="000000"/>
                </a:solidFill>
                <a:effectLst/>
                <a:latin typeface="Calibri" panose="020F0502020204030204" pitchFamily="34" charset="0"/>
              </a:rPr>
              <a:t>Please remove information about Connections if your school or district has opted out of providing access.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t>
            </a:r>
            <a:r>
              <a:rPr lang="en-US" b="0" i="0" u="none" strike="noStrike" err="1">
                <a:solidFill>
                  <a:srgbClr val="000000"/>
                </a:solidFill>
                <a:effectLst/>
                <a:latin typeface="Calibri" panose="020F0502020204030204" pitchFamily="34" charset="0"/>
              </a:rPr>
              <a:t>BigFuture</a:t>
            </a:r>
            <a:r>
              <a:rPr lang="en-US" b="0" i="0" u="none" strike="noStrike">
                <a:solidFill>
                  <a:srgbClr val="000000"/>
                </a:solidFill>
                <a:effectLst/>
                <a:latin typeface="Calibri" panose="020F0502020204030204" pitchFamily="34" charset="0"/>
              </a:rPr>
              <a:t> School is a new mobile app available for students 13 and older who take certain College Board assessments in schools. It's designed to spark their interest in planning for their future.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Students can use the app to access their PSAT 10 scores directly on their phone and can also access personalized career information and guidance about planning and paying for college.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addition, through the Connections feature in the app and without sharing and personal information, students can hear directly from nonprofit colleges and scholarship programs that may be a good match for them.</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53</a:t>
            </a:fld>
            <a:endParaRPr lang="en-US"/>
          </a:p>
        </p:txBody>
      </p:sp>
    </p:spTree>
    <p:extLst>
      <p:ext uri="{BB962C8B-B14F-4D97-AF65-F5344CB8AC3E}">
        <p14:creationId xmlns:p14="http://schemas.microsoft.com/office/powerpoint/2010/main" val="11702341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modify this slide and the speaker notes to reflect how you will deliver scores to students.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Scores for the PSAT 10 will be available on [insert date]. Your child will have two ways to access their scores.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first way is through the </a:t>
            </a:r>
            <a:r>
              <a:rPr lang="en-US" b="0" i="0" u="none" strike="noStrike" dirty="0" err="1">
                <a:solidFill>
                  <a:srgbClr val="000000"/>
                </a:solidFill>
                <a:effectLst/>
                <a:latin typeface="Calibri" panose="020F0502020204030204" pitchFamily="34" charset="0"/>
              </a:rPr>
              <a:t>BigFuture</a:t>
            </a:r>
            <a:r>
              <a:rPr lang="en-US" b="0" i="0" u="none" strike="noStrike" dirty="0">
                <a:solidFill>
                  <a:srgbClr val="000000"/>
                </a:solidFill>
                <a:effectLst/>
                <a:latin typeface="Calibri" panose="020F0502020204030204" pitchFamily="34" charset="0"/>
              </a:rPr>
              <a:t> School mobile app. All they need to do is provide their mobile number during the testing experience and they’ll receive a text message with information about accessing the app along with their scores. Their mobile number won’t be used for any other purpose.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 addition, we’ll provide your child with a PDF version of their score report.</a:t>
            </a:r>
          </a:p>
          <a:p>
            <a:pPr algn="l" rtl="0" fontAlgn="base"/>
            <a:endParaRPr lang="en-US" b="0" i="0" u="none" strike="noStrike" dirty="0">
              <a:solidFill>
                <a:srgbClr val="000000"/>
              </a:solidFill>
              <a:effectLst/>
              <a:latin typeface="Calibri" panose="020F0502020204030204" pitchFamily="34" charset="0"/>
            </a:endParaRPr>
          </a:p>
          <a:p>
            <a:pPr marL="0" indent="0">
              <a:spcBef>
                <a:spcPts val="1200"/>
              </a:spcBef>
              <a:spcAft>
                <a:spcPts val="1200"/>
              </a:spcAft>
              <a:buNone/>
            </a:pPr>
            <a:r>
              <a:rPr lang="en-US" dirty="0">
                <a:ea typeface="Roboto" panose="02000000000000000000" pitchFamily="2" charset="0"/>
                <a:cs typeface="Roboto" panose="02000000000000000000" pitchFamily="2" charset="0"/>
              </a:rPr>
              <a:t>And, as always, if your child has a personal College Board account, they can go to </a:t>
            </a:r>
            <a:r>
              <a:rPr lang="en-US" dirty="0">
                <a:solidFill>
                  <a:schemeClr val="accent3"/>
                </a:solidFill>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studentscores.collegeboard.org </a:t>
            </a:r>
            <a:r>
              <a:rPr lang="en-US" dirty="0">
                <a:ea typeface="Roboto" panose="02000000000000000000" pitchFamily="2" charset="0"/>
                <a:cs typeface="Roboto" panose="02000000000000000000" pitchFamily="2" charset="0"/>
              </a:rPr>
              <a:t>for more insights about their scores and next steps.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54</a:t>
            </a:fld>
            <a:endParaRPr lang="en-US"/>
          </a:p>
        </p:txBody>
      </p:sp>
    </p:spTree>
    <p:extLst>
      <p:ext uri="{BB962C8B-B14F-4D97-AF65-F5344CB8AC3E}">
        <p14:creationId xmlns:p14="http://schemas.microsoft.com/office/powerpoint/2010/main" val="2784050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update this slide and the speaker notes with information specific to your PSAT 10 administration.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Calibri" panose="020F0502020204030204" pitchFamily="34" charset="0"/>
              </a:rPr>
              <a:t>This year the PSAT 10 will be given on </a:t>
            </a:r>
            <a:r>
              <a:rPr lang="en-US" b="1" i="0" u="none" strike="noStrike">
                <a:solidFill>
                  <a:srgbClr val="000000"/>
                </a:solidFill>
                <a:effectLst/>
                <a:latin typeface="Calibri" panose="020F0502020204030204" pitchFamily="34" charset="0"/>
              </a:rPr>
              <a:t>[insert date] </a:t>
            </a:r>
            <a:r>
              <a:rPr lang="en-US" b="0" i="0" u="none" strike="noStrike">
                <a:solidFill>
                  <a:srgbClr val="000000"/>
                </a:solidFill>
                <a:effectLst/>
                <a:latin typeface="Calibri" panose="020F0502020204030204" pitchFamily="34" charset="0"/>
              </a:rPr>
              <a:t>from </a:t>
            </a:r>
            <a:r>
              <a:rPr lang="en-US" b="1" i="0" u="none" strike="noStrike">
                <a:solidFill>
                  <a:srgbClr val="000000"/>
                </a:solidFill>
                <a:effectLst/>
                <a:latin typeface="Calibri" panose="020F0502020204030204" pitchFamily="34" charset="0"/>
              </a:rPr>
              <a:t>[insert time range] </a:t>
            </a:r>
            <a:r>
              <a:rPr lang="en-US" b="0" i="0" u="none" strike="noStrike">
                <a:solidFill>
                  <a:srgbClr val="000000"/>
                </a:solidFill>
                <a:effectLst/>
                <a:latin typeface="Calibri" panose="020F0502020204030204" pitchFamily="34" charset="0"/>
              </a:rPr>
              <a:t>at </a:t>
            </a:r>
            <a:r>
              <a:rPr lang="en-US" b="1" i="0" u="none" strike="noStrike">
                <a:solidFill>
                  <a:srgbClr val="000000"/>
                </a:solidFill>
                <a:effectLst/>
                <a:latin typeface="Calibri" panose="020F0502020204030204" pitchFamily="34" charset="0"/>
              </a:rPr>
              <a:t>[insert location information]. [Mention any additional information </a:t>
            </a:r>
            <a:r>
              <a:rPr lang="en-US" sz="1200" b="1">
                <a:effectLst/>
                <a:latin typeface="Segoe UI" panose="020B0502040204020203" pitchFamily="34" charset="0"/>
              </a:rPr>
              <a:t>such as whether they will need to bring their own fully charged device or if a device will be provided on test day. Explain when the digital readiness check will take place</a:t>
            </a:r>
            <a:r>
              <a:rPr lang="en-US" sz="1200" b="1" i="0" u="none" strike="noStrike">
                <a:solidFill>
                  <a:srgbClr val="000000"/>
                </a:solidFill>
                <a:effectLst/>
                <a:latin typeface="Calibri" panose="020F0502020204030204" pitchFamily="34" charset="0"/>
              </a:rPr>
              <a:t> and that students </a:t>
            </a:r>
            <a:r>
              <a:rPr lang="en-US" sz="1800" b="1">
                <a:effectLst/>
                <a:latin typeface="Segoe UI" panose="020B0502040204020203" pitchFamily="34" charset="0"/>
              </a:rPr>
              <a:t>will have the opportunity to opt-in to </a:t>
            </a:r>
            <a:r>
              <a:rPr lang="en-US" sz="1800" b="1" err="1">
                <a:effectLst/>
                <a:latin typeface="Segoe UI" panose="020B0502040204020203" pitchFamily="34" charset="0"/>
              </a:rPr>
              <a:t>BigFuture</a:t>
            </a:r>
            <a:r>
              <a:rPr lang="en-US" sz="1800" b="1">
                <a:effectLst/>
                <a:latin typeface="Segoe UI" panose="020B0502040204020203" pitchFamily="34" charset="0"/>
              </a:rPr>
              <a:t> School and Connections (if your district/school has not opted out), and if students choose to opt-it that they should be prepared with their mobile phone number].</a:t>
            </a:r>
            <a:endParaRPr lang="en-US" sz="1800" b="1">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55</a:t>
            </a:fld>
            <a:endParaRPr lang="en-US"/>
          </a:p>
        </p:txBody>
      </p:sp>
    </p:spTree>
    <p:extLst>
      <p:ext uri="{BB962C8B-B14F-4D97-AF65-F5344CB8AC3E}">
        <p14:creationId xmlns:p14="http://schemas.microsoft.com/office/powerpoint/2010/main" val="10856170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Note for educators: </a:t>
            </a:r>
            <a:r>
              <a:rPr lang="en-US" b="0" i="0" u="none" strike="noStrike">
                <a:solidFill>
                  <a:srgbClr val="000000"/>
                </a:solidFill>
                <a:effectLst/>
                <a:latin typeface="Calibri" panose="020F0502020204030204" pitchFamily="34" charset="0"/>
              </a:rPr>
              <a:t>Please customize the closing commentary based on your timeline to test day and preferred method of communication.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Thank you all for your time today. We will continue to share more information as we get closer to test day. In the meantime, please reach out to us with any questions you have.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56</a:t>
            </a:fld>
            <a:endParaRPr lang="en-US"/>
          </a:p>
        </p:txBody>
      </p:sp>
    </p:spTree>
    <p:extLst>
      <p:ext uri="{BB962C8B-B14F-4D97-AF65-F5344CB8AC3E}">
        <p14:creationId xmlns:p14="http://schemas.microsoft.com/office/powerpoint/2010/main" val="38441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dirty="0">
                <a:solidFill>
                  <a:srgbClr val="000000"/>
                </a:solidFill>
                <a:effectLst/>
                <a:latin typeface="Calibri" panose="020F0502020204030204" pitchFamily="34" charset="0"/>
              </a:rPr>
              <a:t>Note for educators: </a:t>
            </a:r>
            <a:r>
              <a:rPr lang="en-US" b="0" i="0" u="none" strike="noStrike" dirty="0">
                <a:solidFill>
                  <a:srgbClr val="000000"/>
                </a:solidFill>
                <a:effectLst/>
                <a:latin typeface="Calibri" panose="020F0502020204030204" pitchFamily="34" charset="0"/>
              </a:rPr>
              <a:t>Please delete the portion of the graphic with any assessment not offered by your school during the 2023-24 school year.​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Script template: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This fall, the PSAT 8/9 and PSAT/NMSQT will be the first part of the SAT Suite to transition to digital in the U.S. The SAT will remain in its current paper and pencil format for this fall but will transition to the new digital format next spring, along with the PSAT 10.</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By </a:t>
            </a:r>
            <a:r>
              <a:rPr lang="en-US" b="0" i="0" u="none" strike="noStrike" dirty="0">
                <a:solidFill>
                  <a:srgbClr val="FF0000"/>
                </a:solidFill>
                <a:effectLst/>
                <a:latin typeface="Calibri" panose="020F0502020204030204" pitchFamily="34" charset="0"/>
              </a:rPr>
              <a:t>giving</a:t>
            </a:r>
            <a:r>
              <a:rPr lang="en-US" b="0" i="0" u="none" strike="noStrike" dirty="0">
                <a:solidFill>
                  <a:srgbClr val="000000"/>
                </a:solidFill>
                <a:effectLst/>
                <a:latin typeface="Calibri" panose="020F0502020204030204" pitchFamily="34" charset="0"/>
              </a:rPr>
              <a:t> our juniors the opportunity to take the digital PSAT/NMSQT this fall, we're allowing them a chance to become more familiar with the testing format before taking the digital SAT next spring.</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6</a:t>
            </a:fld>
            <a:endParaRPr lang="en-US"/>
          </a:p>
        </p:txBody>
      </p:sp>
    </p:spTree>
    <p:extLst>
      <p:ext uri="{BB962C8B-B14F-4D97-AF65-F5344CB8AC3E}">
        <p14:creationId xmlns:p14="http://schemas.microsoft.com/office/powerpoint/2010/main" val="393579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While the transition to digital will bring a number of positive changes, many important features of the SAT Suite will stay the same.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For example, the SAT Suite will continue to have both Reading and Writing and Math sections to measure the knowledge and skills students are learning in high school that matter most for college and career readiness.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assessments will stay on the same score scales. The SAT will still be scored on a 1600 scale and educators and students can continue to track growth across the suite over time. And scores will mean the same thing, so a score of 1050 on the digital SAT corresponds to a score of 1050 on today’s paper and pencil SAT.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Where the SAT Suite is given isn’t changing. The digital SAT will continue to be administered in a school or in a test center with a proctor present—not at home.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Students will still have free, world-class practice resources available so they can feel comfortable and confident on test day</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Students will still connect directly to scholarships and the College Board National Recognition Programs.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And we’ll continue to support all students, including those who need accommodations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7</a:t>
            </a:fld>
            <a:endParaRPr lang="en-US"/>
          </a:p>
        </p:txBody>
      </p:sp>
    </p:spTree>
    <p:extLst>
      <p:ext uri="{BB962C8B-B14F-4D97-AF65-F5344CB8AC3E}">
        <p14:creationId xmlns:p14="http://schemas.microsoft.com/office/powerpoint/2010/main" val="176339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Script template: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Now let's talk about the exciting changes.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new digital format meets students where they are. The digital tests can be taken on a laptop, tablet, iPad, or school-managed device.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digital tests will be shorter—about two hours instead of three, with more time per question.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addition, the reading passages will be shorter with one question tied to each, and passages will reflect a wider range of topics that represent the works students read in college.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Also, calculators will now be allowed on the entire Math section.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8</a:t>
            </a:fld>
            <a:endParaRPr lang="en-US"/>
          </a:p>
        </p:txBody>
      </p:sp>
    </p:spTree>
    <p:extLst>
      <p:ext uri="{BB962C8B-B14F-4D97-AF65-F5344CB8AC3E}">
        <p14:creationId xmlns:p14="http://schemas.microsoft.com/office/powerpoint/2010/main" val="130742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a:cs typeface="Calibri"/>
              </a:rPr>
              <a:t>Script template:</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As mentioned earlier, the assessments will continue to focus on Reading and Writing but questions will be delivered in a single Reading and Writing section instead of separate Reading and Writing and Language sections.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There are now 54 questions versus 96 in the current paper and pencil version. In addition, students will have more time per question.  </a:t>
            </a:r>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US" b="0" i="0" u="none" strike="noStrike">
                <a:solidFill>
                  <a:srgbClr val="000000"/>
                </a:solidFill>
                <a:effectLst/>
                <a:latin typeface="Calibri"/>
                <a:cs typeface="Calibri"/>
              </a:rPr>
              <a:t>Also, the passages in the new Reading and Writing section will be significantly shorter, with a single question associated with each passage (or passage pair) instead of several questions associated with a small number of longer passages.</a:t>
            </a:r>
            <a:r>
              <a:rPr lang="en-US" b="0" i="0">
                <a:solidFill>
                  <a:srgbClr val="000000"/>
                </a:solidFill>
                <a:effectLst/>
                <a:latin typeface="Calibri"/>
                <a:cs typeface="Calibri"/>
              </a:rPr>
              <a:t>​</a:t>
            </a:r>
            <a:endParaRPr lang="en-US" b="0" i="0">
              <a:solidFill>
                <a:srgbClr val="444444"/>
              </a:solidFill>
              <a:effectLst/>
              <a:latin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6C07AAF-5286-2F49-88D9-44143AA6E3DA}" type="slidenum">
              <a:rPr lang="en-US" smtClean="0"/>
              <a:t>9</a:t>
            </a:fld>
            <a:endParaRPr lang="en-US"/>
          </a:p>
        </p:txBody>
      </p:sp>
    </p:spTree>
    <p:extLst>
      <p:ext uri="{BB962C8B-B14F-4D97-AF65-F5344CB8AC3E}">
        <p14:creationId xmlns:p14="http://schemas.microsoft.com/office/powerpoint/2010/main" val="4173387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5" y="358775"/>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63" marR="0" lvl="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4" name="Picture 3">
            <a:extLst>
              <a:ext uri="{FF2B5EF4-FFF2-40B4-BE49-F238E27FC236}">
                <a16:creationId xmlns:a16="http://schemas.microsoft.com/office/drawing/2014/main" id="{19A90884-2B50-35AE-D098-2ECF4BCE4CDC}"/>
              </a:ext>
            </a:extLst>
          </p:cNvPr>
          <p:cNvPicPr>
            <a:picLocks noChangeAspect="1"/>
          </p:cNvPicPr>
          <p:nvPr userDrawn="1"/>
        </p:nvPicPr>
        <p:blipFill>
          <a:blip r:embed="rId2"/>
          <a:stretch>
            <a:fillRect/>
          </a:stretch>
        </p:blipFill>
        <p:spPr>
          <a:xfrm>
            <a:off x="933562" y="866219"/>
            <a:ext cx="1668124" cy="421243"/>
          </a:xfrm>
          <a:prstGeom prst="rect">
            <a:avLst/>
          </a:prstGeom>
        </p:spPr>
      </p:pic>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p15:clr>
            <a:srgbClr val="FBAE40"/>
          </p15:clr>
        </p15:guide>
        <p15:guide id="2" orient="horz" pos="811" userDrawn="1">
          <p15:clr>
            <a:srgbClr val="FBAE40"/>
          </p15:clr>
        </p15:guide>
        <p15:guide id="3" pos="58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5"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2940D89-1928-4ED8-8D9C-4390D911634D}"/>
              </a:ext>
            </a:extLst>
          </p:cNvPr>
          <p:cNvPicPr>
            <a:picLocks noChangeAspect="1"/>
          </p:cNvPicPr>
          <p:nvPr userDrawn="1"/>
        </p:nvPicPr>
        <p:blipFill>
          <a:blip r:embed="rId2"/>
          <a:stretch>
            <a:fillRect/>
          </a:stretch>
        </p:blipFill>
        <p:spPr>
          <a:xfrm>
            <a:off x="375444" y="6734924"/>
            <a:ext cx="1072733" cy="270892"/>
          </a:xfrm>
          <a:prstGeom prst="rect">
            <a:avLst/>
          </a:prstGeom>
        </p:spPr>
      </p:pic>
    </p:spTree>
    <p:extLst>
      <p:ext uri="{BB962C8B-B14F-4D97-AF65-F5344CB8AC3E}">
        <p14:creationId xmlns:p14="http://schemas.microsoft.com/office/powerpoint/2010/main" val="130334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4" y="430311"/>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4"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0" y="184728"/>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dirty="0"/>
              <a:t>This is a sample quote to support your slides</a:t>
            </a:r>
            <a:br>
              <a:rPr lang="en-US" dirty="0"/>
            </a:br>
            <a:r>
              <a:rPr lang="en-US" dirty="0"/>
              <a:t>(Use Format Background to Change Picture:</a:t>
            </a:r>
            <a:br>
              <a:rPr lang="en-US" dirty="0"/>
            </a:br>
            <a:r>
              <a:rPr lang="en-US" dirty="0"/>
              <a:t>Copy image you like. Right Click Format Background. Change Picture Source to Clipboard)</a:t>
            </a:r>
          </a:p>
        </p:txBody>
      </p:sp>
      <p:sp>
        <p:nvSpPr>
          <p:cNvPr id="6"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4" name="Freeform 3"/>
          <p:cNvSpPr/>
          <p:nvPr userDrawn="1"/>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600"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3"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rot="10800000">
            <a:off x="9718199"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8"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27" name="Freeform 26"/>
          <p:cNvSpPr/>
          <p:nvPr/>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8" y="3110096"/>
            <a:ext cx="4798701" cy="621106"/>
          </a:xfrm>
          <a:prstGeom prst="rect">
            <a:avLst/>
          </a:prstGeom>
        </p:spPr>
        <p:txBody>
          <a:bodyPr lIns="0" tIns="45720" rIns="0" bIns="45720" anchor="ctr" anchorCtr="0">
            <a:noAutofit/>
          </a:bodyPr>
          <a:lstStyle>
            <a:lvl1pPr algn="ctr">
              <a:defRPr sz="6000" b="0">
                <a:solidFill>
                  <a:schemeClr val="accent2"/>
                </a:solidFill>
              </a:defRPr>
            </a:lvl1pPr>
          </a:lstStyle>
          <a:p>
            <a:r>
              <a:rPr lang="en-US"/>
              <a:t>Thank you</a:t>
            </a:r>
          </a:p>
        </p:txBody>
      </p:sp>
      <p:pic>
        <p:nvPicPr>
          <p:cNvPr id="3" name="Picture 2">
            <a:extLst>
              <a:ext uri="{FF2B5EF4-FFF2-40B4-BE49-F238E27FC236}">
                <a16:creationId xmlns:a16="http://schemas.microsoft.com/office/drawing/2014/main" id="{FE984FD8-DBF4-EAA9-C6E3-1DB67DFAFA41}"/>
              </a:ext>
            </a:extLst>
          </p:cNvPr>
          <p:cNvPicPr>
            <a:picLocks noChangeAspect="1"/>
          </p:cNvPicPr>
          <p:nvPr userDrawn="1"/>
        </p:nvPicPr>
        <p:blipFill>
          <a:blip r:embed="rId2"/>
          <a:stretch>
            <a:fillRect/>
          </a:stretch>
        </p:blipFill>
        <p:spPr>
          <a:xfrm>
            <a:off x="5475689" y="6049199"/>
            <a:ext cx="1889912" cy="477251"/>
          </a:xfrm>
          <a:prstGeom prst="rect">
            <a:avLst/>
          </a:prstGeom>
        </p:spPr>
      </p:pic>
    </p:spTree>
    <p:extLst>
      <p:ext uri="{BB962C8B-B14F-4D97-AF65-F5344CB8AC3E}">
        <p14:creationId xmlns:p14="http://schemas.microsoft.com/office/powerpoint/2010/main" val="25908826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extLst>
    <p:ext uri="{DCECCB84-F9BA-43D5-87BE-67443E8EF086}">
      <p15:sldGuideLst xmlns:p15="http://schemas.microsoft.com/office/powerpoint/2012/main">
        <p15:guide id="1" orient="horz" pos="4363" userDrawn="1">
          <p15:clr>
            <a:srgbClr val="FBAE40"/>
          </p15:clr>
        </p15:guide>
        <p15:guide id="2" pos="2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4" name="Picture 3">
            <a:extLst>
              <a:ext uri="{FF2B5EF4-FFF2-40B4-BE49-F238E27FC236}">
                <a16:creationId xmlns:a16="http://schemas.microsoft.com/office/drawing/2014/main" id="{B59D0478-67AF-22EB-4F61-641DEACABC5F}"/>
              </a:ext>
            </a:extLst>
          </p:cNvPr>
          <p:cNvPicPr>
            <a:picLocks noChangeAspect="1"/>
          </p:cNvPicPr>
          <p:nvPr userDrawn="1"/>
        </p:nvPicPr>
        <p:blipFill>
          <a:blip r:embed="rId2"/>
          <a:stretch>
            <a:fillRect/>
          </a:stretch>
        </p:blipFill>
        <p:spPr>
          <a:xfrm>
            <a:off x="933562" y="866219"/>
            <a:ext cx="1668124" cy="421243"/>
          </a:xfrm>
          <a:prstGeom prst="rect">
            <a:avLst/>
          </a:prstGeom>
        </p:spPr>
      </p:pic>
    </p:spTree>
    <p:extLst>
      <p:ext uri="{BB962C8B-B14F-4D97-AF65-F5344CB8AC3E}">
        <p14:creationId xmlns:p14="http://schemas.microsoft.com/office/powerpoint/2010/main" val="413838222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6"/>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0"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8"/>
            <a:ext cx="6791864" cy="704406"/>
          </a:xfrm>
          <a:prstGeom prst="rect">
            <a:avLst/>
          </a:prstGeom>
        </p:spPr>
        <p:txBody>
          <a:bodyPr lIns="0" tIns="0" rIns="0" bIns="0" anchor="b">
            <a:noAutofit/>
          </a:bodyPr>
          <a:lstStyle>
            <a:lvl1pPr marL="0" indent="0" algn="l">
              <a:buNone/>
              <a:defRPr sz="2800" b="0">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5"/>
            <a:ext cx="1529750" cy="317739"/>
          </a:xfrm>
        </p:spPr>
        <p:txBody>
          <a:bodyPr lIns="0" tIns="0" rIns="0" bIns="0" anchor="b">
            <a:noAutofit/>
          </a:bodyPr>
          <a:lstStyle>
            <a:lvl1pPr marL="0" indent="0" algn="r">
              <a:buNone/>
              <a:defRPr sz="1400">
                <a:solidFill>
                  <a:schemeClr val="accent3"/>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5"/>
            <a:ext cx="1529750" cy="317739"/>
          </a:xfrm>
        </p:spPr>
        <p:txBody>
          <a:bodyPr lIns="0" tIns="0" rIns="0" bIns="0" anchor="b">
            <a:noAutofit/>
          </a:bodyPr>
          <a:lstStyle>
            <a:lvl1pPr marL="0" indent="0" algn="l">
              <a:buNone/>
              <a:defRPr sz="1400">
                <a:solidFill>
                  <a:schemeClr val="tx2"/>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sp>
        <p:nvSpPr>
          <p:cNvPr id="4" name="Rectangle 3"/>
          <p:cNvSpPr/>
          <p:nvPr/>
        </p:nvSpPr>
        <p:spPr>
          <a:xfrm>
            <a:off x="375443" y="1229710"/>
            <a:ext cx="12090401"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D218258-8C76-6EB8-FB26-915FCFE9510F}"/>
              </a:ext>
            </a:extLst>
          </p:cNvPr>
          <p:cNvPicPr>
            <a:picLocks noChangeAspect="1"/>
          </p:cNvPicPr>
          <p:nvPr userDrawn="1"/>
        </p:nvPicPr>
        <p:blipFill>
          <a:blip r:embed="rId2"/>
          <a:stretch>
            <a:fillRect/>
          </a:stretch>
        </p:blipFill>
        <p:spPr>
          <a:xfrm>
            <a:off x="375444" y="6734924"/>
            <a:ext cx="1072733" cy="270892"/>
          </a:xfrm>
          <a:prstGeom prst="rect">
            <a:avLst/>
          </a:prstGeom>
        </p:spPr>
      </p:pic>
    </p:spTree>
    <p:extLst>
      <p:ext uri="{BB962C8B-B14F-4D97-AF65-F5344CB8AC3E}">
        <p14:creationId xmlns:p14="http://schemas.microsoft.com/office/powerpoint/2010/main" val="122915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280FF54F-0AD1-1897-D476-23C8D77F5DC9}"/>
              </a:ext>
            </a:extLst>
          </p:cNvPr>
          <p:cNvPicPr>
            <a:picLocks noChangeAspect="1"/>
          </p:cNvPicPr>
          <p:nvPr userDrawn="1"/>
        </p:nvPicPr>
        <p:blipFill>
          <a:blip r:embed="rId2"/>
          <a:stretch>
            <a:fillRect/>
          </a:stretch>
        </p:blipFill>
        <p:spPr>
          <a:xfrm>
            <a:off x="2230438" y="6734924"/>
            <a:ext cx="1072733" cy="270892"/>
          </a:xfrm>
          <a:prstGeom prst="rect">
            <a:avLst/>
          </a:prstGeom>
        </p:spPr>
      </p:pic>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BAC27E7C-7F82-D72D-6153-604A4E8BC9D2}"/>
              </a:ext>
            </a:extLst>
          </p:cNvPr>
          <p:cNvPicPr>
            <a:picLocks noChangeAspect="1"/>
          </p:cNvPicPr>
          <p:nvPr userDrawn="1"/>
        </p:nvPicPr>
        <p:blipFill>
          <a:blip r:embed="rId2"/>
          <a:stretch>
            <a:fillRect/>
          </a:stretch>
        </p:blipFill>
        <p:spPr>
          <a:xfrm>
            <a:off x="5182120" y="6734924"/>
            <a:ext cx="1072733" cy="270892"/>
          </a:xfrm>
          <a:prstGeom prst="rect">
            <a:avLst/>
          </a:prstGeom>
        </p:spPr>
      </p:pic>
    </p:spTree>
    <p:extLst>
      <p:ext uri="{BB962C8B-B14F-4D97-AF65-F5344CB8AC3E}">
        <p14:creationId xmlns:p14="http://schemas.microsoft.com/office/powerpoint/2010/main" val="42434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B90A501D-2AE4-706E-7BF2-235840FD808C}"/>
              </a:ext>
            </a:extLst>
          </p:cNvPr>
          <p:cNvPicPr>
            <a:picLocks noChangeAspect="1"/>
          </p:cNvPicPr>
          <p:nvPr userDrawn="1"/>
        </p:nvPicPr>
        <p:blipFill>
          <a:blip r:embed="rId2"/>
          <a:stretch>
            <a:fillRect/>
          </a:stretch>
        </p:blipFill>
        <p:spPr>
          <a:xfrm>
            <a:off x="5182120" y="6734924"/>
            <a:ext cx="1072733" cy="270892"/>
          </a:xfrm>
          <a:prstGeom prst="rect">
            <a:avLst/>
          </a:prstGeom>
        </p:spPr>
      </p:pic>
    </p:spTree>
    <p:extLst>
      <p:ext uri="{BB962C8B-B14F-4D97-AF65-F5344CB8AC3E}">
        <p14:creationId xmlns:p14="http://schemas.microsoft.com/office/powerpoint/2010/main" val="16117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5" y="0"/>
            <a:ext cx="4789283"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DB4392E-0839-F62B-4869-F29ADD5ED8BB}"/>
              </a:ext>
            </a:extLst>
          </p:cNvPr>
          <p:cNvPicPr>
            <a:picLocks noChangeAspect="1"/>
          </p:cNvPicPr>
          <p:nvPr userDrawn="1"/>
        </p:nvPicPr>
        <p:blipFill>
          <a:blip r:embed="rId2"/>
          <a:stretch>
            <a:fillRect/>
          </a:stretch>
        </p:blipFill>
        <p:spPr>
          <a:xfrm>
            <a:off x="375444" y="6734924"/>
            <a:ext cx="1072733" cy="270892"/>
          </a:xfrm>
          <a:prstGeom prst="rect">
            <a:avLst/>
          </a:prstGeom>
        </p:spPr>
      </p:pic>
    </p:spTree>
    <p:extLst>
      <p:ext uri="{BB962C8B-B14F-4D97-AF65-F5344CB8AC3E}">
        <p14:creationId xmlns:p14="http://schemas.microsoft.com/office/powerpoint/2010/main" val="217796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75444" y="567058"/>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19"/>
            </p:custDataLst>
          </p:nvPr>
        </p:nvSpPr>
        <p:spPr>
          <a:xfrm>
            <a:off x="375444" y="1278372"/>
            <a:ext cx="12090400" cy="463440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12" name="Straight Connector 11"/>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66A1431-735A-185F-6CDD-3DAA92C5D149}"/>
              </a:ext>
            </a:extLst>
          </p:cNvPr>
          <p:cNvPicPr>
            <a:picLocks noChangeAspect="1"/>
          </p:cNvPicPr>
          <p:nvPr userDrawn="1"/>
        </p:nvPicPr>
        <p:blipFill>
          <a:blip r:embed="rId20"/>
          <a:stretch>
            <a:fillRect/>
          </a:stretch>
        </p:blipFill>
        <p:spPr>
          <a:xfrm>
            <a:off x="375444" y="6734924"/>
            <a:ext cx="1072733" cy="270892"/>
          </a:xfrm>
          <a:prstGeom prst="rect">
            <a:avLst/>
          </a:prstGeom>
        </p:spPr>
      </p:pic>
    </p:spTree>
    <p:custDataLst>
      <p:tags r:id="rId18"/>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83" r:id="rId1"/>
    <p:sldLayoutId id="2147483691" r:id="rId2"/>
    <p:sldLayoutId id="2147483692" r:id="rId3"/>
    <p:sldLayoutId id="2147483689" r:id="rId4"/>
    <p:sldLayoutId id="2147483682" r:id="rId5"/>
    <p:sldLayoutId id="2147483690" r:id="rId6"/>
    <p:sldLayoutId id="2147483678" r:id="rId7"/>
    <p:sldLayoutId id="2147483679" r:id="rId8"/>
    <p:sldLayoutId id="2147483681" r:id="rId9"/>
    <p:sldLayoutId id="2147483680" r:id="rId10"/>
    <p:sldLayoutId id="2147483663" r:id="rId11"/>
    <p:sldLayoutId id="2147483664" r:id="rId12"/>
    <p:sldLayoutId id="2147483677" r:id="rId13"/>
    <p:sldLayoutId id="2147483685" r:id="rId14"/>
    <p:sldLayoutId id="2147483662" r:id="rId15"/>
    <p:sldLayoutId id="2147483686" r:id="rId16"/>
  </p:sldLayoutIdLst>
  <p:txStyles>
    <p:titleStyle>
      <a:lvl1pPr algn="l" defTabSz="981334" rtl="0" eaLnBrk="1" latinLnBrk="0" hangingPunct="1">
        <a:spcBef>
          <a:spcPct val="0"/>
        </a:spcBef>
        <a:buNone/>
        <a:defRPr sz="3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3" userDrawn="1">
          <p15:clr>
            <a:srgbClr val="F26B43"/>
          </p15:clr>
        </p15:guide>
        <p15:guide id="2" pos="2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atsuite.collegeboard.org/psat-nmsq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yljPogCcKrY?feature=oembed"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apstudents.collegeboard.org/choosing-courses/by-past-exam-scores"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hyperlink" Target="https://psat.org/recognition" TargetMode="External"/><Relationship Id="rId4" Type="http://schemas.openxmlformats.org/officeDocument/2006/relationships/hyperlink" Target="https://bigfuture.collegeboard.org/pay-for-colle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igfuture.collegeboard.org/explore-career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hyperlink" Target="https://bigfutureschool.org/"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studentscores.collegeboard.org/home"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ideo" Target="https://www.youtube.com/embed/LJEeKZxLjpA?feature=oembed"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hyperlink" Target="https://satsuite.collegeboard.org/psat-8-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DMwphSapsEQ?feature=oembed" TargetMode="Externa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bigfuture.collegeboard.org/explore-careers"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7W5fw8sGfa4?feature=oembed" TargetMode="Externa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satsuite.collegeboard.org/sat-suite-benefits-students-parents/why-take-sa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hyperlink" Target="https://apstudents.collegeboard.org/choosing-courses/by-past-exam-scores"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3" Type="http://schemas.openxmlformats.org/officeDocument/2006/relationships/hyperlink" Target="https://bigfuture.collegeboard.org/pay-for-colleg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bigfuture.collegeboard.org/explore-careers"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hyperlink" Target="https://bigfutureschool.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hyperlink" Target="https://studentscores.collegeboard.org/hom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hyperlink" Target="https://satsuite.collegeboard.org/digital/digital-practice-preparation" TargetMode="External"/><Relationship Id="rId5" Type="http://schemas.openxmlformats.org/officeDocument/2006/relationships/image" Target="../media/image47.jpe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sat.org/fee-waiver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16.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satsuite.collegeboard.org/psat-10"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apstudents.collegeboard.org/choosing-courses/by-past-exam-scores" TargetMode="External"/><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28.emf"/></Relationships>
</file>

<file path=ppt/slides/_rels/slide51.xml.rels><?xml version="1.0" encoding="UTF-8" standalone="yes"?>
<Relationships xmlns="http://schemas.openxmlformats.org/package/2006/relationships"><Relationship Id="rId3" Type="http://schemas.openxmlformats.org/officeDocument/2006/relationships/hyperlink" Target="https://psat.org/recognition"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 Id="rId5" Type="http://schemas.openxmlformats.org/officeDocument/2006/relationships/hyperlink" Target="https://bigfuture.collegeboard.org/pay-for-college" TargetMode="External"/><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3" Type="http://schemas.openxmlformats.org/officeDocument/2006/relationships/hyperlink" Target="https://bigfuture.collegeboard.org/explore-careers"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31.emf"/></Relationships>
</file>

<file path=ppt/slides/_rels/slide5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hyperlink" Target="https://bigfutureschool.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tudentscores.collegeboard.org/home"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33.emf"/></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93F9-B4D7-A251-D793-56F8FC0411B3}"/>
              </a:ext>
            </a:extLst>
          </p:cNvPr>
          <p:cNvSpPr>
            <a:spLocks noGrp="1"/>
          </p:cNvSpPr>
          <p:nvPr>
            <p:ph type="ctrTitle"/>
          </p:nvPr>
        </p:nvSpPr>
        <p:spPr>
          <a:xfrm>
            <a:off x="933562" y="1618488"/>
            <a:ext cx="9271142" cy="621106"/>
          </a:xfrm>
        </p:spPr>
        <p:txBody>
          <a:bodyPr/>
          <a:lstStyle/>
          <a:p>
            <a:r>
              <a:rPr lang="en-US"/>
              <a:t>SAT Suite of Assessments</a:t>
            </a:r>
            <a:br>
              <a:rPr lang="en-US"/>
            </a:br>
            <a:r>
              <a:rPr lang="en-US" sz="3600">
                <a:latin typeface="Roboto Black" panose="02000000000000000000" pitchFamily="2" charset="0"/>
                <a:ea typeface="Roboto Black" panose="02000000000000000000" pitchFamily="2" charset="0"/>
              </a:rPr>
              <a:t>Presentation Template </a:t>
            </a:r>
            <a:endParaRPr lang="en-US">
              <a:latin typeface="Roboto Black" panose="02000000000000000000" pitchFamily="2" charset="0"/>
              <a:ea typeface="Roboto Black" panose="02000000000000000000" pitchFamily="2" charset="0"/>
            </a:endParaRPr>
          </a:p>
        </p:txBody>
      </p:sp>
      <p:sp>
        <p:nvSpPr>
          <p:cNvPr id="3" name="Subtitle 2">
            <a:extLst>
              <a:ext uri="{FF2B5EF4-FFF2-40B4-BE49-F238E27FC236}">
                <a16:creationId xmlns:a16="http://schemas.microsoft.com/office/drawing/2014/main" id="{BD9DBF81-5EBE-B5A3-DE30-52379B099EC3}"/>
              </a:ext>
            </a:extLst>
          </p:cNvPr>
          <p:cNvSpPr>
            <a:spLocks noGrp="1"/>
          </p:cNvSpPr>
          <p:nvPr>
            <p:ph type="subTitle" idx="1"/>
          </p:nvPr>
        </p:nvSpPr>
        <p:spPr/>
        <p:txBody>
          <a:bodyPr/>
          <a:lstStyle/>
          <a:p>
            <a:r>
              <a:rPr lang="en-US"/>
              <a:t>2023-2024 School Year</a:t>
            </a:r>
          </a:p>
        </p:txBody>
      </p:sp>
      <p:pic>
        <p:nvPicPr>
          <p:cNvPr id="9" name="Picture 8">
            <a:extLst>
              <a:ext uri="{FF2B5EF4-FFF2-40B4-BE49-F238E27FC236}">
                <a16:creationId xmlns:a16="http://schemas.microsoft.com/office/drawing/2014/main" id="{E8E53B59-A5AD-4D9B-216C-1969F07543BE}"/>
              </a:ext>
            </a:extLst>
          </p:cNvPr>
          <p:cNvPicPr>
            <a:picLocks noChangeAspect="1"/>
          </p:cNvPicPr>
          <p:nvPr/>
        </p:nvPicPr>
        <p:blipFill>
          <a:blip r:embed="rId3"/>
          <a:stretch>
            <a:fillRect/>
          </a:stretch>
        </p:blipFill>
        <p:spPr>
          <a:xfrm>
            <a:off x="8061185" y="2891116"/>
            <a:ext cx="3441889" cy="2335839"/>
          </a:xfrm>
          <a:prstGeom prst="rect">
            <a:avLst/>
          </a:prstGeom>
        </p:spPr>
      </p:pic>
    </p:spTree>
    <p:extLst>
      <p:ext uri="{BB962C8B-B14F-4D97-AF65-F5344CB8AC3E}">
        <p14:creationId xmlns:p14="http://schemas.microsoft.com/office/powerpoint/2010/main" val="50888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1985-8C90-FFDD-7DF8-ED2CB9EFAB7E}"/>
              </a:ext>
            </a:extLst>
          </p:cNvPr>
          <p:cNvSpPr>
            <a:spLocks noGrp="1"/>
          </p:cNvSpPr>
          <p:nvPr>
            <p:ph type="title"/>
          </p:nvPr>
        </p:nvSpPr>
        <p:spPr/>
        <p:txBody>
          <a:bodyPr/>
          <a:lstStyle/>
          <a:p>
            <a:r>
              <a:rPr lang="en-US"/>
              <a:t>Digital SAT Suite: </a:t>
            </a:r>
            <a:r>
              <a:rPr lang="en-US" b="1"/>
              <a:t>Test Specifications</a:t>
            </a:r>
          </a:p>
        </p:txBody>
      </p:sp>
      <p:sp>
        <p:nvSpPr>
          <p:cNvPr id="4" name="Subtitle 3">
            <a:extLst>
              <a:ext uri="{FF2B5EF4-FFF2-40B4-BE49-F238E27FC236}">
                <a16:creationId xmlns:a16="http://schemas.microsoft.com/office/drawing/2014/main" id="{631CFDE9-0E93-965F-C41B-F638B2CCDEE7}"/>
              </a:ext>
            </a:extLst>
          </p:cNvPr>
          <p:cNvSpPr>
            <a:spLocks noGrp="1"/>
          </p:cNvSpPr>
          <p:nvPr>
            <p:ph type="subTitle" idx="1"/>
          </p:nvPr>
        </p:nvSpPr>
        <p:spPr/>
        <p:txBody>
          <a:bodyPr/>
          <a:lstStyle/>
          <a:p>
            <a:r>
              <a:rPr lang="en-US"/>
              <a:t>Math Section</a:t>
            </a:r>
          </a:p>
        </p:txBody>
      </p:sp>
      <p:sp>
        <p:nvSpPr>
          <p:cNvPr id="10" name="TextBox 9">
            <a:extLst>
              <a:ext uri="{FF2B5EF4-FFF2-40B4-BE49-F238E27FC236}">
                <a16:creationId xmlns:a16="http://schemas.microsoft.com/office/drawing/2014/main" id="{344DB2A4-C2C5-BB0D-FDEF-7A943A8DEF37}"/>
              </a:ext>
            </a:extLst>
          </p:cNvPr>
          <p:cNvSpPr txBox="1"/>
          <p:nvPr/>
        </p:nvSpPr>
        <p:spPr>
          <a:xfrm>
            <a:off x="1412626" y="2875587"/>
            <a:ext cx="4155552"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58 total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E1E1E"/>
                </a:solidFill>
                <a:effectLst/>
                <a:uLnTx/>
                <a:uFillTx/>
                <a:latin typeface="Roboto"/>
                <a:ea typeface="+mn-ea"/>
                <a:cs typeface="+mn-cs"/>
              </a:rPr>
              <a:t>2 sections—calculator and no calculator</a:t>
            </a:r>
          </a:p>
        </p:txBody>
      </p:sp>
      <p:sp>
        <p:nvSpPr>
          <p:cNvPr id="11" name="TextBox 10">
            <a:extLst>
              <a:ext uri="{FF2B5EF4-FFF2-40B4-BE49-F238E27FC236}">
                <a16:creationId xmlns:a16="http://schemas.microsoft.com/office/drawing/2014/main" id="{B3CF4AE5-2F05-3DCB-A778-7E474AAF8794}"/>
              </a:ext>
            </a:extLst>
          </p:cNvPr>
          <p:cNvSpPr txBox="1"/>
          <p:nvPr/>
        </p:nvSpPr>
        <p:spPr>
          <a:xfrm>
            <a:off x="8171201" y="2875587"/>
            <a:ext cx="2695216"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44 total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E1E1E"/>
                </a:solidFill>
                <a:effectLst/>
                <a:uLnTx/>
                <a:uFillTx/>
                <a:latin typeface="Roboto"/>
                <a:ea typeface="+mn-ea"/>
                <a:cs typeface="+mn-cs"/>
              </a:rPr>
              <a:t>1 section—with calculator</a:t>
            </a:r>
          </a:p>
        </p:txBody>
      </p:sp>
      <p:sp>
        <p:nvSpPr>
          <p:cNvPr id="13" name="TextBox 12">
            <a:extLst>
              <a:ext uri="{FF2B5EF4-FFF2-40B4-BE49-F238E27FC236}">
                <a16:creationId xmlns:a16="http://schemas.microsoft.com/office/drawing/2014/main" id="{3E0D0858-4347-F44E-C450-A44FD648C193}"/>
              </a:ext>
            </a:extLst>
          </p:cNvPr>
          <p:cNvSpPr txBox="1"/>
          <p:nvPr/>
        </p:nvSpPr>
        <p:spPr>
          <a:xfrm>
            <a:off x="2435342" y="3904419"/>
            <a:ext cx="2110119"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80 total minutes </a:t>
            </a:r>
            <a:br>
              <a:rPr kumimoji="0" lang="en-US" b="0" i="0" u="none" strike="noStrike" kern="1200" cap="none" spc="0" normalizeH="0" baseline="0" noProof="0">
                <a:ln>
                  <a:noFill/>
                </a:ln>
                <a:solidFill>
                  <a:srgbClr val="1E1E1E"/>
                </a:solidFill>
                <a:effectLst/>
                <a:uLnTx/>
                <a:uFillTx/>
                <a:latin typeface="Roboto"/>
                <a:ea typeface="+mn-ea"/>
                <a:cs typeface="+mn-cs"/>
              </a:rPr>
            </a:br>
            <a:r>
              <a:rPr kumimoji="0" lang="en-US" b="0" i="0" u="none" strike="noStrike" kern="1200" cap="none" spc="0" normalizeH="0" baseline="0" noProof="0">
                <a:ln>
                  <a:noFill/>
                </a:ln>
                <a:solidFill>
                  <a:srgbClr val="1E1E1E"/>
                </a:solidFill>
                <a:effectLst/>
                <a:uLnTx/>
                <a:uFillTx/>
                <a:latin typeface="Roboto"/>
                <a:ea typeface="+mn-ea"/>
                <a:cs typeface="+mn-cs"/>
              </a:rPr>
              <a:t>(1.38 min/question)</a:t>
            </a:r>
          </a:p>
        </p:txBody>
      </p:sp>
      <p:sp>
        <p:nvSpPr>
          <p:cNvPr id="14" name="TextBox 13">
            <a:extLst>
              <a:ext uri="{FF2B5EF4-FFF2-40B4-BE49-F238E27FC236}">
                <a16:creationId xmlns:a16="http://schemas.microsoft.com/office/drawing/2014/main" id="{497FE6E2-A047-8B77-E6C4-5F4E68FA8188}"/>
              </a:ext>
            </a:extLst>
          </p:cNvPr>
          <p:cNvSpPr txBox="1"/>
          <p:nvPr/>
        </p:nvSpPr>
        <p:spPr>
          <a:xfrm>
            <a:off x="8495933" y="3904419"/>
            <a:ext cx="2110119"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70 total minutes </a:t>
            </a:r>
            <a:br>
              <a:rPr kumimoji="0" lang="en-US" b="0" i="0" u="none" strike="noStrike" kern="1200" cap="none" spc="0" normalizeH="0" baseline="0" noProof="0">
                <a:ln>
                  <a:noFill/>
                </a:ln>
                <a:solidFill>
                  <a:srgbClr val="1E1E1E"/>
                </a:solidFill>
                <a:effectLst/>
                <a:uLnTx/>
                <a:uFillTx/>
                <a:latin typeface="Roboto"/>
                <a:ea typeface="+mn-ea"/>
                <a:cs typeface="+mn-cs"/>
              </a:rPr>
            </a:br>
            <a:r>
              <a:rPr kumimoji="0" lang="en-US" b="0" i="0" u="none" strike="noStrike" kern="1200" cap="none" spc="0" normalizeH="0" baseline="0" noProof="0">
                <a:ln>
                  <a:noFill/>
                </a:ln>
                <a:solidFill>
                  <a:srgbClr val="1E1E1E"/>
                </a:solidFill>
                <a:effectLst/>
                <a:uLnTx/>
                <a:uFillTx/>
                <a:latin typeface="Roboto"/>
                <a:ea typeface="+mn-ea"/>
                <a:cs typeface="+mn-cs"/>
              </a:rPr>
              <a:t>(1.59 min/question)</a:t>
            </a:r>
          </a:p>
        </p:txBody>
      </p:sp>
      <p:sp>
        <p:nvSpPr>
          <p:cNvPr id="15" name="TextBox 14">
            <a:extLst>
              <a:ext uri="{FF2B5EF4-FFF2-40B4-BE49-F238E27FC236}">
                <a16:creationId xmlns:a16="http://schemas.microsoft.com/office/drawing/2014/main" id="{CDBC5401-DAE8-9506-36DE-679B778F6C1E}"/>
              </a:ext>
            </a:extLst>
          </p:cNvPr>
          <p:cNvSpPr txBox="1"/>
          <p:nvPr/>
        </p:nvSpPr>
        <p:spPr>
          <a:xfrm>
            <a:off x="1614603" y="4958602"/>
            <a:ext cx="3751595" cy="687872"/>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Multiple choice</a:t>
            </a:r>
            <a:r>
              <a:rPr kumimoji="0" lang="en-US" b="0" i="0" u="none" strike="noStrike" kern="1200" cap="none" spc="0" normalizeH="0" baseline="0" noProof="0">
                <a:ln>
                  <a:noFill/>
                </a:ln>
                <a:solidFill>
                  <a:srgbClr val="1E1E1E"/>
                </a:solidFill>
                <a:effectLst/>
                <a:uLnTx/>
                <a:uFillTx/>
                <a:latin typeface="Roboto"/>
                <a:ea typeface="+mn-ea"/>
                <a:cs typeface="+mn-cs"/>
              </a:rPr>
              <a:t> (≈78%)</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Student-produced response </a:t>
            </a:r>
            <a:r>
              <a:rPr kumimoji="0" lang="en-US" b="0" i="0" u="none" strike="noStrike" kern="1200" cap="none" spc="0" normalizeH="0" baseline="0" noProof="0">
                <a:ln>
                  <a:noFill/>
                </a:ln>
                <a:solidFill>
                  <a:srgbClr val="1E1E1E"/>
                </a:solidFill>
                <a:effectLst/>
                <a:uLnTx/>
                <a:uFillTx/>
                <a:latin typeface="Roboto"/>
                <a:ea typeface="+mn-ea"/>
                <a:cs typeface="+mn-cs"/>
              </a:rPr>
              <a:t>(≈22%)</a:t>
            </a:r>
            <a:endParaRPr kumimoji="0" lang="en-US" b="0" i="0" u="none" strike="noStrike" kern="1200" cap="none" spc="0" normalizeH="0" baseline="0" noProof="0">
              <a:ln>
                <a:noFill/>
              </a:ln>
              <a:solidFill>
                <a:srgbClr val="1E1E1E"/>
              </a:solidFill>
              <a:effectLst/>
              <a:uLnTx/>
              <a:uFillTx/>
              <a:latin typeface="Roboto"/>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A702C1A-EDFA-E5B6-DE35-B5AA6F4FDEBD}"/>
              </a:ext>
            </a:extLst>
          </p:cNvPr>
          <p:cNvSpPr txBox="1"/>
          <p:nvPr/>
        </p:nvSpPr>
        <p:spPr>
          <a:xfrm>
            <a:off x="7675194" y="4958602"/>
            <a:ext cx="3751595" cy="626701"/>
          </a:xfrm>
          <a:prstGeom prst="rect">
            <a:avLst/>
          </a:prstGeom>
          <a:noFill/>
        </p:spPr>
        <p:txBody>
          <a:bodyPr wrap="none" lIns="36000" tIns="36000" rIns="36000" bIns="36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accent3"/>
                </a:solidFill>
                <a:latin typeface="Roboto"/>
              </a:rPr>
              <a:t>M</a:t>
            </a:r>
            <a:r>
              <a:rPr lang="en-US" b="1">
                <a:solidFill>
                  <a:srgbClr val="029CDE"/>
                </a:solidFill>
                <a:latin typeface="Roboto"/>
              </a:rPr>
              <a:t>ultiple</a:t>
            </a:r>
            <a:r>
              <a:rPr kumimoji="0" lang="en-US" b="1" i="0" u="none" strike="noStrike" kern="1200" cap="none" spc="0" normalizeH="0" baseline="0" noProof="0">
                <a:ln>
                  <a:noFill/>
                </a:ln>
                <a:solidFill>
                  <a:srgbClr val="029CDE"/>
                </a:solidFill>
                <a:effectLst/>
                <a:uLnTx/>
                <a:uFillTx/>
                <a:latin typeface="Roboto"/>
                <a:ea typeface="+mn-ea"/>
                <a:cs typeface="+mn-cs"/>
              </a:rPr>
              <a:t> choice </a:t>
            </a:r>
            <a:r>
              <a:rPr kumimoji="0" lang="en-US" b="0" i="0" u="none" strike="noStrike" kern="1200" cap="none" spc="0" normalizeH="0" baseline="0" noProof="0">
                <a:ln>
                  <a:noFill/>
                </a:ln>
                <a:solidFill>
                  <a:srgbClr val="1E1E1E"/>
                </a:solidFill>
                <a:effectLst/>
                <a:uLnTx/>
                <a:uFillTx/>
                <a:latin typeface="Roboto"/>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Student-produced response </a:t>
            </a:r>
            <a:r>
              <a:rPr kumimoji="0" lang="en-US" b="0" i="0" u="none" strike="noStrike" kern="1200" cap="none" spc="0" normalizeH="0" baseline="0" noProof="0">
                <a:ln>
                  <a:noFill/>
                </a:ln>
                <a:solidFill>
                  <a:srgbClr val="1E1E1E"/>
                </a:solidFill>
                <a:effectLst/>
                <a:uLnTx/>
                <a:uFillTx/>
                <a:latin typeface="Roboto"/>
                <a:ea typeface="+mn-ea"/>
                <a:cs typeface="+mn-cs"/>
              </a:rPr>
              <a:t>(≈25%)</a:t>
            </a:r>
            <a:endParaRPr lang="en-US" b="0" i="0" u="none" strike="noStrike" kern="1200" cap="none" spc="0" normalizeH="0" baseline="0" noProof="0">
              <a:ln>
                <a:noFill/>
              </a:ln>
              <a:solidFill>
                <a:srgbClr val="1E1E1E"/>
              </a:solidFill>
              <a:effectLst/>
              <a:uLnTx/>
              <a:uFillTx/>
              <a:latin typeface="Roboto"/>
              <a:ea typeface="Roboto"/>
              <a:cs typeface="Roboto"/>
            </a:endParaRPr>
          </a:p>
        </p:txBody>
      </p:sp>
      <p:pic>
        <p:nvPicPr>
          <p:cNvPr id="3" name="Picture 2">
            <a:extLst>
              <a:ext uri="{FF2B5EF4-FFF2-40B4-BE49-F238E27FC236}">
                <a16:creationId xmlns:a16="http://schemas.microsoft.com/office/drawing/2014/main" id="{5072AD30-949F-20D0-3FD9-7DCD061C2BD8}"/>
              </a:ext>
            </a:extLst>
          </p:cNvPr>
          <p:cNvPicPr>
            <a:picLocks noChangeAspect="1"/>
          </p:cNvPicPr>
          <p:nvPr/>
        </p:nvPicPr>
        <p:blipFill>
          <a:blip r:embed="rId3"/>
          <a:stretch>
            <a:fillRect/>
          </a:stretch>
        </p:blipFill>
        <p:spPr>
          <a:xfrm>
            <a:off x="9022469" y="1747377"/>
            <a:ext cx="1057048" cy="696309"/>
          </a:xfrm>
          <a:prstGeom prst="rect">
            <a:avLst/>
          </a:prstGeom>
        </p:spPr>
      </p:pic>
      <p:pic>
        <p:nvPicPr>
          <p:cNvPr id="5" name="Picture 4">
            <a:extLst>
              <a:ext uri="{FF2B5EF4-FFF2-40B4-BE49-F238E27FC236}">
                <a16:creationId xmlns:a16="http://schemas.microsoft.com/office/drawing/2014/main" id="{8CC8287F-CBB1-9698-F7DA-17E33B8CCD84}"/>
              </a:ext>
            </a:extLst>
          </p:cNvPr>
          <p:cNvPicPr>
            <a:picLocks noChangeAspect="1"/>
          </p:cNvPicPr>
          <p:nvPr/>
        </p:nvPicPr>
        <p:blipFill>
          <a:blip r:embed="rId4"/>
          <a:stretch>
            <a:fillRect/>
          </a:stretch>
        </p:blipFill>
        <p:spPr>
          <a:xfrm>
            <a:off x="3129037" y="1815350"/>
            <a:ext cx="722732" cy="773025"/>
          </a:xfrm>
          <a:prstGeom prst="rect">
            <a:avLst/>
          </a:prstGeom>
        </p:spPr>
      </p:pic>
      <p:sp>
        <p:nvSpPr>
          <p:cNvPr id="8" name="TextBox 7">
            <a:extLst>
              <a:ext uri="{FF2B5EF4-FFF2-40B4-BE49-F238E27FC236}">
                <a16:creationId xmlns:a16="http://schemas.microsoft.com/office/drawing/2014/main" id="{B3153CEA-7A77-24CC-CA14-2194D024985B}"/>
              </a:ext>
            </a:extLst>
          </p:cNvPr>
          <p:cNvSpPr txBox="1"/>
          <p:nvPr/>
        </p:nvSpPr>
        <p:spPr>
          <a:xfrm>
            <a:off x="7316782" y="5877548"/>
            <a:ext cx="875894" cy="369332"/>
          </a:xfrm>
          <a:prstGeom prst="rect">
            <a:avLst/>
          </a:prstGeom>
          <a:noFill/>
        </p:spPr>
        <p:txBody>
          <a:bodyPr wrap="square">
            <a:spAutoFit/>
          </a:bodyPr>
          <a:lstStyle/>
          <a:p>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Digital</a:t>
            </a:r>
          </a:p>
        </p:txBody>
      </p:sp>
      <p:sp>
        <p:nvSpPr>
          <p:cNvPr id="24" name="TextBox 23">
            <a:extLst>
              <a:ext uri="{FF2B5EF4-FFF2-40B4-BE49-F238E27FC236}">
                <a16:creationId xmlns:a16="http://schemas.microsoft.com/office/drawing/2014/main" id="{D7B14881-1B99-2F2C-1298-EE52FE85751C}"/>
              </a:ext>
            </a:extLst>
          </p:cNvPr>
          <p:cNvSpPr txBox="1"/>
          <p:nvPr/>
        </p:nvSpPr>
        <p:spPr>
          <a:xfrm>
            <a:off x="4717435" y="5877548"/>
            <a:ext cx="1970443" cy="369332"/>
          </a:xfrm>
          <a:prstGeom prst="rect">
            <a:avLst/>
          </a:prstGeom>
          <a:noFill/>
        </p:spPr>
        <p:txBody>
          <a:bodyPr wrap="square">
            <a:spAutoFit/>
          </a:bodyPr>
          <a:lstStyle/>
          <a:p>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Paper</a:t>
            </a:r>
            <a:r>
              <a:rPr lang="en-US" sz="1800" b="0" baseline="0">
                <a:latin typeface="Roboto" panose="02000000000000000000" pitchFamily="2" charset="0"/>
                <a:ea typeface="Roboto" panose="02000000000000000000" pitchFamily="2" charset="0"/>
                <a:cs typeface="Roboto" panose="02000000000000000000" pitchFamily="2" charset="0"/>
              </a:rPr>
              <a:t> and </a:t>
            </a:r>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pencil</a:t>
            </a:r>
          </a:p>
        </p:txBody>
      </p:sp>
      <p:pic>
        <p:nvPicPr>
          <p:cNvPr id="25" name="Picture 24">
            <a:extLst>
              <a:ext uri="{FF2B5EF4-FFF2-40B4-BE49-F238E27FC236}">
                <a16:creationId xmlns:a16="http://schemas.microsoft.com/office/drawing/2014/main" id="{BE869487-7350-B0E0-6292-119134F72B04}"/>
              </a:ext>
            </a:extLst>
          </p:cNvPr>
          <p:cNvPicPr>
            <a:picLocks noChangeAspect="1"/>
          </p:cNvPicPr>
          <p:nvPr/>
        </p:nvPicPr>
        <p:blipFill>
          <a:blip r:embed="rId3"/>
          <a:stretch>
            <a:fillRect/>
          </a:stretch>
        </p:blipFill>
        <p:spPr>
          <a:xfrm>
            <a:off x="6819616" y="5899470"/>
            <a:ext cx="494115" cy="325488"/>
          </a:xfrm>
          <a:prstGeom prst="rect">
            <a:avLst/>
          </a:prstGeom>
        </p:spPr>
      </p:pic>
      <p:pic>
        <p:nvPicPr>
          <p:cNvPr id="26" name="Picture 25">
            <a:extLst>
              <a:ext uri="{FF2B5EF4-FFF2-40B4-BE49-F238E27FC236}">
                <a16:creationId xmlns:a16="http://schemas.microsoft.com/office/drawing/2014/main" id="{44C34952-B6F9-A2DB-CA74-7FC95DE672F1}"/>
              </a:ext>
            </a:extLst>
          </p:cNvPr>
          <p:cNvPicPr>
            <a:picLocks noChangeAspect="1"/>
          </p:cNvPicPr>
          <p:nvPr/>
        </p:nvPicPr>
        <p:blipFill>
          <a:blip r:embed="rId4"/>
          <a:stretch>
            <a:fillRect/>
          </a:stretch>
        </p:blipFill>
        <p:spPr>
          <a:xfrm>
            <a:off x="4376673" y="5881540"/>
            <a:ext cx="337840" cy="361349"/>
          </a:xfrm>
          <a:prstGeom prst="rect">
            <a:avLst/>
          </a:prstGeom>
        </p:spPr>
      </p:pic>
      <p:cxnSp>
        <p:nvCxnSpPr>
          <p:cNvPr id="27" name="Straight Arrow Connector 26">
            <a:extLst>
              <a:ext uri="{FF2B5EF4-FFF2-40B4-BE49-F238E27FC236}">
                <a16:creationId xmlns:a16="http://schemas.microsoft.com/office/drawing/2014/main" id="{62D006D1-B9A3-5C74-B562-8E59557B8348}"/>
              </a:ext>
            </a:extLst>
          </p:cNvPr>
          <p:cNvCxnSpPr>
            <a:cxnSpLocks/>
          </p:cNvCxnSpPr>
          <p:nvPr/>
        </p:nvCxnSpPr>
        <p:spPr>
          <a:xfrm>
            <a:off x="5951391" y="3254188"/>
            <a:ext cx="1497467" cy="0"/>
          </a:xfrm>
          <a:prstGeom prst="straightConnector1">
            <a:avLst/>
          </a:prstGeom>
          <a:ln w="38100">
            <a:solidFill>
              <a:srgbClr val="029CD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661B1A1-AD83-25D4-3683-04462F715143}"/>
              </a:ext>
            </a:extLst>
          </p:cNvPr>
          <p:cNvCxnSpPr>
            <a:cxnSpLocks/>
          </p:cNvCxnSpPr>
          <p:nvPr/>
        </p:nvCxnSpPr>
        <p:spPr>
          <a:xfrm>
            <a:off x="5951391" y="4141694"/>
            <a:ext cx="1497467" cy="0"/>
          </a:xfrm>
          <a:prstGeom prst="straightConnector1">
            <a:avLst/>
          </a:prstGeom>
          <a:ln w="38100">
            <a:solidFill>
              <a:srgbClr val="029CD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7324C0C-D24A-3F27-1D9A-CC6B5E371EDE}"/>
              </a:ext>
            </a:extLst>
          </p:cNvPr>
          <p:cNvCxnSpPr>
            <a:cxnSpLocks/>
          </p:cNvCxnSpPr>
          <p:nvPr/>
        </p:nvCxnSpPr>
        <p:spPr>
          <a:xfrm>
            <a:off x="5951391" y="5190565"/>
            <a:ext cx="1497467" cy="0"/>
          </a:xfrm>
          <a:prstGeom prst="straightConnector1">
            <a:avLst/>
          </a:prstGeom>
          <a:ln w="38100">
            <a:solidFill>
              <a:srgbClr val="029CD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23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2" y="3040501"/>
            <a:ext cx="5085400" cy="762137"/>
          </a:xfrm>
        </p:spPr>
        <p:txBody>
          <a:bodyPr/>
          <a:lstStyle/>
          <a:p>
            <a:r>
              <a:rPr lang="en-US" sz="4800"/>
              <a:t>PSAT/NMSQT</a:t>
            </a:r>
            <a:endParaRPr lang="en-US"/>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96B3B537-3B53-0841-842B-78DAEC5F0396}"/>
              </a:ext>
            </a:extLst>
          </p:cNvPr>
          <p:cNvSpPr>
            <a:spLocks noGrp="1"/>
          </p:cNvSpPr>
          <p:nvPr>
            <p:ph type="pic" sz="quarter" idx="12"/>
          </p:nvPr>
        </p:nvSpPr>
        <p:spPr/>
        <p:txBody>
          <a:bodyPr/>
          <a:lstStyle/>
          <a:p>
            <a:endParaRPr lang="en-US"/>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3"/>
          <a:srcRect l="16723" r="16723"/>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3564817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46E5-CA7B-19E5-B7DC-AD857E0D1F64}"/>
              </a:ext>
            </a:extLst>
          </p:cNvPr>
          <p:cNvSpPr>
            <a:spLocks noGrp="1"/>
          </p:cNvSpPr>
          <p:nvPr>
            <p:ph type="title"/>
          </p:nvPr>
        </p:nvSpPr>
        <p:spPr/>
        <p:txBody>
          <a:bodyPr/>
          <a:lstStyle/>
          <a:p>
            <a:r>
              <a:rPr lang="en-US"/>
              <a:t>PSAT/NMSQT</a:t>
            </a:r>
          </a:p>
        </p:txBody>
      </p:sp>
      <p:sp>
        <p:nvSpPr>
          <p:cNvPr id="3" name="Text Placeholder 2">
            <a:extLst>
              <a:ext uri="{FF2B5EF4-FFF2-40B4-BE49-F238E27FC236}">
                <a16:creationId xmlns:a16="http://schemas.microsoft.com/office/drawing/2014/main" id="{8BD16439-8074-E622-8D20-8F18ADC3EC8D}"/>
              </a:ext>
            </a:extLst>
          </p:cNvPr>
          <p:cNvSpPr>
            <a:spLocks noGrp="1"/>
          </p:cNvSpPr>
          <p:nvPr>
            <p:ph type="body" sz="quarter" idx="10"/>
          </p:nvPr>
        </p:nvSpPr>
        <p:spPr>
          <a:xfrm>
            <a:off x="296581" y="1833213"/>
            <a:ext cx="6858000" cy="3667935"/>
          </a:xfrm>
        </p:spPr>
        <p:txBody>
          <a:bodyPr/>
          <a:lstStyle/>
          <a:p>
            <a:pPr marL="0" indent="0">
              <a:lnSpc>
                <a:spcPct val="120000"/>
              </a:lnSpc>
              <a:buNone/>
            </a:pPr>
            <a:r>
              <a:rPr lang="en-US" sz="1800">
                <a:ea typeface="Calibri" panose="020F0502020204030204" pitchFamily="34" charset="0"/>
                <a:cs typeface="Arial" panose="020B0604020202020204" pitchFamily="34" charset="0"/>
              </a:rPr>
              <a:t>Structured similarly to the SAT, the PSAT/NMSQT (Preliminary SAT/National Merit Scholarship Qualifying Test) is given to 10th- or 11th</a:t>
            </a:r>
            <a:r>
              <a:rPr lang="en-US">
                <a:ea typeface="Calibri" panose="020F0502020204030204" pitchFamily="34" charset="0"/>
                <a:cs typeface="Arial" panose="020B0604020202020204" pitchFamily="34" charset="0"/>
              </a:rPr>
              <a:t>-</a:t>
            </a:r>
            <a:r>
              <a:rPr lang="en-US" sz="1800">
                <a:ea typeface="Calibri" panose="020F0502020204030204" pitchFamily="34" charset="0"/>
                <a:cs typeface="Arial" panose="020B0604020202020204" pitchFamily="34" charset="0"/>
              </a:rPr>
              <a:t>grade students and measures the same knowledge and skills students need to succeed in college and career.</a:t>
            </a:r>
          </a:p>
          <a:p>
            <a:pPr marL="0" indent="0">
              <a:buNone/>
            </a:pPr>
            <a:endParaRPr lang="en-US" sz="1800">
              <a:ea typeface="Calibri" panose="020F0502020204030204" pitchFamily="34" charset="0"/>
              <a:cs typeface="Arial" panose="020B0604020202020204" pitchFamily="34" charset="0"/>
            </a:endParaRPr>
          </a:p>
          <a:p>
            <a:pPr marL="0" indent="0">
              <a:lnSpc>
                <a:spcPct val="120000"/>
              </a:lnSpc>
              <a:buFont typeface="Verdana" pitchFamily="34" charset="0"/>
              <a:buNone/>
            </a:pPr>
            <a:r>
              <a:rPr lang="en-US" sz="1800">
                <a:ea typeface="Calibri" panose="020F0502020204030204" pitchFamily="34" charset="0"/>
                <a:cs typeface="Arial" panose="020B0604020202020204" pitchFamily="34" charset="0"/>
              </a:rPr>
              <a:t>The test is designed to help prepare students for the SAT, college, and careers. Historically, students who took the PSAT/NMSQT scored higher on the SAT, on average, than those who didn’t take the test.</a:t>
            </a:r>
          </a:p>
        </p:txBody>
      </p:sp>
      <p:sp>
        <p:nvSpPr>
          <p:cNvPr id="4" name="Text Placeholder 6">
            <a:extLst>
              <a:ext uri="{FF2B5EF4-FFF2-40B4-BE49-F238E27FC236}">
                <a16:creationId xmlns:a16="http://schemas.microsoft.com/office/drawing/2014/main" id="{DA253F10-E215-1F79-A5D1-4D7FA271AD34}"/>
              </a:ext>
            </a:extLst>
          </p:cNvPr>
          <p:cNvSpPr txBox="1">
            <a:spLocks/>
          </p:cNvSpPr>
          <p:nvPr/>
        </p:nvSpPr>
        <p:spPr>
          <a:xfrm>
            <a:off x="299676" y="5761954"/>
            <a:ext cx="7283724" cy="516640"/>
          </a:xfrm>
          <a:prstGeom prst="rect">
            <a:avLst/>
          </a:prstGeom>
        </p:spPr>
        <p:txBody>
          <a:bodyPr vert="horz" lIns="91440" tIns="45720" rIns="91440" bIns="45720" rtlCol="0" anchor="t" anchorCtr="0">
            <a:normAutofit fontScale="92500" lnSpcReduction="20000"/>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altLang="zh-CN" sz="1800"/>
              <a:t>Learn more at </a:t>
            </a:r>
            <a:br>
              <a:rPr lang="en-US" altLang="zh-CN" sz="1800"/>
            </a:br>
            <a:r>
              <a:rPr lang="en-US" sz="1800" u="sng">
                <a:solidFill>
                  <a:schemeClr val="accent3"/>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https://satsuite.collegeboard.org/psat-nmsqt</a:t>
            </a:r>
            <a:endParaRPr lang="en-US"/>
          </a:p>
        </p:txBody>
      </p:sp>
      <p:pic>
        <p:nvPicPr>
          <p:cNvPr id="6" name="Picture 5" descr="A white outline of a gear with a magnifying glass and speech bubbles&#10;&#10;Description automatically generated">
            <a:extLst>
              <a:ext uri="{FF2B5EF4-FFF2-40B4-BE49-F238E27FC236}">
                <a16:creationId xmlns:a16="http://schemas.microsoft.com/office/drawing/2014/main" id="{67E7B449-4A63-2F64-E44E-2113701B9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274" y="1833213"/>
            <a:ext cx="3524742" cy="2896004"/>
          </a:xfrm>
          <a:prstGeom prst="rect">
            <a:avLst/>
          </a:prstGeom>
        </p:spPr>
      </p:pic>
    </p:spTree>
    <p:extLst>
      <p:ext uri="{BB962C8B-B14F-4D97-AF65-F5344CB8AC3E}">
        <p14:creationId xmlns:p14="http://schemas.microsoft.com/office/powerpoint/2010/main" val="261476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4C5DBC-A0B4-A047-948F-E03F84B5577F}"/>
              </a:ext>
            </a:extLst>
          </p:cNvPr>
          <p:cNvSpPr>
            <a:spLocks noGrp="1"/>
          </p:cNvSpPr>
          <p:nvPr>
            <p:ph type="ctrTitle"/>
          </p:nvPr>
        </p:nvSpPr>
        <p:spPr>
          <a:xfrm>
            <a:off x="181480" y="184728"/>
            <a:ext cx="12478327" cy="6853668"/>
          </a:xfrm>
          <a:solidFill>
            <a:schemeClr val="accent3">
              <a:alpha val="80000"/>
            </a:schemeClr>
          </a:solidFill>
        </p:spPr>
        <p:txBody>
          <a:bodyPr/>
          <a:lstStyle/>
          <a:p>
            <a:r>
              <a:rPr lang="en-US" sz="6000" b="1"/>
              <a:t>Digital PSAT/NMSQT:</a:t>
            </a:r>
            <a:br>
              <a:rPr lang="en-US" sz="6000" b="1"/>
            </a:br>
            <a:r>
              <a:rPr lang="en-US" sz="6000" b="1"/>
              <a:t>What to Expect</a:t>
            </a:r>
          </a:p>
        </p:txBody>
      </p:sp>
    </p:spTree>
    <p:extLst>
      <p:ext uri="{BB962C8B-B14F-4D97-AF65-F5344CB8AC3E}">
        <p14:creationId xmlns:p14="http://schemas.microsoft.com/office/powerpoint/2010/main" val="215344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4CDB-260E-D605-19C4-9BB0BD1D0D2B}"/>
              </a:ext>
            </a:extLst>
          </p:cNvPr>
          <p:cNvSpPr>
            <a:spLocks noGrp="1"/>
          </p:cNvSpPr>
          <p:nvPr>
            <p:ph type="title"/>
          </p:nvPr>
        </p:nvSpPr>
        <p:spPr/>
        <p:txBody>
          <a:bodyPr/>
          <a:lstStyle/>
          <a:p>
            <a:r>
              <a:rPr lang="en-US"/>
              <a:t>PSAT/NMSQT</a:t>
            </a:r>
          </a:p>
        </p:txBody>
      </p:sp>
      <p:sp>
        <p:nvSpPr>
          <p:cNvPr id="3" name="Text Placeholder 2">
            <a:extLst>
              <a:ext uri="{FF2B5EF4-FFF2-40B4-BE49-F238E27FC236}">
                <a16:creationId xmlns:a16="http://schemas.microsoft.com/office/drawing/2014/main" id="{F5967E50-08E4-CB99-B5F9-318211C02823}"/>
              </a:ext>
            </a:extLst>
          </p:cNvPr>
          <p:cNvSpPr>
            <a:spLocks noGrp="1"/>
          </p:cNvSpPr>
          <p:nvPr>
            <p:ph type="body" sz="quarter" idx="10"/>
          </p:nvPr>
        </p:nvSpPr>
        <p:spPr>
          <a:xfrm>
            <a:off x="265622" y="1717031"/>
            <a:ext cx="12069913" cy="4643437"/>
          </a:xfrm>
        </p:spPr>
        <p:txBody>
          <a:bodyPr>
            <a:normAutofit/>
          </a:bodyPr>
          <a:lstStyle/>
          <a:p>
            <a:pPr marL="0" indent="0">
              <a:buNone/>
            </a:pPr>
            <a:r>
              <a:rPr lang="en-US"/>
              <a:t>Students preparing for the digital PSAT/NMSQT will have access to free, high-quality test preparation resources. </a:t>
            </a:r>
          </a:p>
        </p:txBody>
      </p:sp>
      <p:sp>
        <p:nvSpPr>
          <p:cNvPr id="4" name="Subtitle 3">
            <a:extLst>
              <a:ext uri="{FF2B5EF4-FFF2-40B4-BE49-F238E27FC236}">
                <a16:creationId xmlns:a16="http://schemas.microsoft.com/office/drawing/2014/main" id="{9DD82D7B-C069-2E8C-0EEA-F6528E74A585}"/>
              </a:ext>
            </a:extLst>
          </p:cNvPr>
          <p:cNvSpPr>
            <a:spLocks noGrp="1"/>
          </p:cNvSpPr>
          <p:nvPr>
            <p:ph type="subTitle" idx="1"/>
          </p:nvPr>
        </p:nvSpPr>
        <p:spPr/>
        <p:txBody>
          <a:bodyPr/>
          <a:lstStyle/>
          <a:p>
            <a:r>
              <a:rPr lang="en-US"/>
              <a:t>What to Expect</a:t>
            </a:r>
          </a:p>
        </p:txBody>
      </p:sp>
      <p:pic>
        <p:nvPicPr>
          <p:cNvPr id="6" name="Online Media 5" title="What to expect with the digital PSAT/NMSQT">
            <a:hlinkClick r:id="" action="ppaction://media"/>
            <a:extLst>
              <a:ext uri="{FF2B5EF4-FFF2-40B4-BE49-F238E27FC236}">
                <a16:creationId xmlns:a16="http://schemas.microsoft.com/office/drawing/2014/main" id="{EAE75030-4633-C215-5901-F6868D1B06BD}"/>
              </a:ext>
            </a:extLst>
          </p:cNvPr>
          <p:cNvPicPr>
            <a:picLocks noRot="1" noChangeAspect="1"/>
          </p:cNvPicPr>
          <p:nvPr>
            <a:videoFile r:link="rId1"/>
          </p:nvPr>
        </p:nvPicPr>
        <p:blipFill>
          <a:blip r:embed="rId4"/>
          <a:stretch>
            <a:fillRect/>
          </a:stretch>
        </p:blipFill>
        <p:spPr>
          <a:xfrm>
            <a:off x="3044400" y="2533069"/>
            <a:ext cx="6512356" cy="3679481"/>
          </a:xfrm>
          <a:prstGeom prst="rect">
            <a:avLst/>
          </a:prstGeom>
        </p:spPr>
      </p:pic>
    </p:spTree>
    <p:extLst>
      <p:ext uri="{BB962C8B-B14F-4D97-AF65-F5344CB8AC3E}">
        <p14:creationId xmlns:p14="http://schemas.microsoft.com/office/powerpoint/2010/main" val="127029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4C5DBC-A0B4-A047-948F-E03F84B5577F}"/>
              </a:ext>
            </a:extLst>
          </p:cNvPr>
          <p:cNvSpPr>
            <a:spLocks noGrp="1"/>
          </p:cNvSpPr>
          <p:nvPr>
            <p:ph type="ctrTitle"/>
          </p:nvPr>
        </p:nvSpPr>
        <p:spPr>
          <a:xfrm>
            <a:off x="181480" y="184728"/>
            <a:ext cx="12478327" cy="6853668"/>
          </a:xfrm>
          <a:solidFill>
            <a:schemeClr val="accent3">
              <a:alpha val="80000"/>
            </a:schemeClr>
          </a:solidFill>
        </p:spPr>
        <p:txBody>
          <a:bodyPr/>
          <a:lstStyle/>
          <a:p>
            <a:r>
              <a:rPr lang="en-US" sz="6000" b="1"/>
              <a:t>Get More from </a:t>
            </a:r>
            <a:br>
              <a:rPr lang="en-US" sz="6000" b="1"/>
            </a:br>
            <a:r>
              <a:rPr lang="en-US" sz="6000" b="1"/>
              <a:t>Their Score</a:t>
            </a:r>
          </a:p>
        </p:txBody>
      </p:sp>
      <p:sp>
        <p:nvSpPr>
          <p:cNvPr id="6" name="Subtitle 5">
            <a:extLst>
              <a:ext uri="{FF2B5EF4-FFF2-40B4-BE49-F238E27FC236}">
                <a16:creationId xmlns:a16="http://schemas.microsoft.com/office/drawing/2014/main" id="{11EE0786-96EB-CF4E-9F7E-07B557466151}"/>
              </a:ext>
            </a:extLst>
          </p:cNvPr>
          <p:cNvSpPr>
            <a:spLocks noGrp="1"/>
          </p:cNvSpPr>
          <p:nvPr>
            <p:ph type="subTitle" idx="1"/>
          </p:nvPr>
        </p:nvSpPr>
        <p:spPr>
          <a:xfrm>
            <a:off x="0" y="5067776"/>
            <a:ext cx="12841288" cy="780473"/>
          </a:xfrm>
        </p:spPr>
        <p:txBody>
          <a:bodyPr>
            <a:normAutofit lnSpcReduction="10000"/>
          </a:bodyPr>
          <a:lstStyle/>
          <a:p>
            <a:r>
              <a:rPr lang="en-US" sz="2400"/>
              <a:t>While the PSAT/NMSQT is great practice for the SAT, </a:t>
            </a:r>
            <a:br>
              <a:rPr lang="en-US" sz="2400"/>
            </a:br>
            <a:r>
              <a:rPr lang="en-US" sz="2400"/>
              <a:t>there’s so much more to be gained from their score.</a:t>
            </a:r>
          </a:p>
          <a:p>
            <a:endParaRPr lang="en-US"/>
          </a:p>
        </p:txBody>
      </p:sp>
    </p:spTree>
    <p:extLst>
      <p:ext uri="{BB962C8B-B14F-4D97-AF65-F5344CB8AC3E}">
        <p14:creationId xmlns:p14="http://schemas.microsoft.com/office/powerpoint/2010/main" val="277958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2E7-A6D7-2987-168A-3BE53AD69750}"/>
              </a:ext>
            </a:extLst>
          </p:cNvPr>
          <p:cNvSpPr>
            <a:spLocks noGrp="1"/>
          </p:cNvSpPr>
          <p:nvPr>
            <p:ph type="title"/>
          </p:nvPr>
        </p:nvSpPr>
        <p:spPr/>
        <p:txBody>
          <a:bodyPr/>
          <a:lstStyle/>
          <a:p>
            <a:r>
              <a:rPr lang="en-US"/>
              <a:t>PSAT/NMSQT</a:t>
            </a:r>
          </a:p>
        </p:txBody>
      </p:sp>
      <p:sp>
        <p:nvSpPr>
          <p:cNvPr id="14" name="Subtitle 5">
            <a:extLst>
              <a:ext uri="{FF2B5EF4-FFF2-40B4-BE49-F238E27FC236}">
                <a16:creationId xmlns:a16="http://schemas.microsoft.com/office/drawing/2014/main" id="{55EF7AA6-EDAD-F96A-02C1-FCE49B0D30A2}"/>
              </a:ext>
            </a:extLst>
          </p:cNvPr>
          <p:cNvSpPr txBox="1">
            <a:spLocks/>
          </p:cNvSpPr>
          <p:nvPr/>
        </p:nvSpPr>
        <p:spPr>
          <a:xfrm>
            <a:off x="214079"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effectLst/>
                <a:ea typeface="Calibri" panose="020F0502020204030204" pitchFamily="34" charset="0"/>
                <a:cs typeface="Arial" panose="020B0604020202020204" pitchFamily="34" charset="0"/>
              </a:rPr>
              <a:t> See Where They Are and Set a Target</a:t>
            </a:r>
            <a:endParaRPr lang="en-US" sz="1800" b="1">
              <a:solidFill>
                <a:schemeClr val="accent3"/>
              </a:solidFill>
            </a:endParaRPr>
          </a:p>
        </p:txBody>
      </p:sp>
      <p:pic>
        <p:nvPicPr>
          <p:cNvPr id="23" name="Picture 22">
            <a:extLst>
              <a:ext uri="{FF2B5EF4-FFF2-40B4-BE49-F238E27FC236}">
                <a16:creationId xmlns:a16="http://schemas.microsoft.com/office/drawing/2014/main" id="{32A1F47B-F633-F172-80F6-70A19ED6102C}"/>
              </a:ext>
            </a:extLst>
          </p:cNvPr>
          <p:cNvPicPr>
            <a:picLocks noChangeAspect="1"/>
          </p:cNvPicPr>
          <p:nvPr/>
        </p:nvPicPr>
        <p:blipFill>
          <a:blip r:embed="rId3">
            <a:biLevel thresh="25000"/>
          </a:blip>
          <a:stretch>
            <a:fillRect/>
          </a:stretch>
        </p:blipFill>
        <p:spPr>
          <a:xfrm>
            <a:off x="9322397" y="2207372"/>
            <a:ext cx="2628253" cy="2628253"/>
          </a:xfrm>
          <a:prstGeom prst="rect">
            <a:avLst/>
          </a:prstGeom>
        </p:spPr>
      </p:pic>
      <p:sp>
        <p:nvSpPr>
          <p:cNvPr id="4" name="Text Placeholder 2">
            <a:extLst>
              <a:ext uri="{FF2B5EF4-FFF2-40B4-BE49-F238E27FC236}">
                <a16:creationId xmlns:a16="http://schemas.microsoft.com/office/drawing/2014/main" id="{5D624DDD-2D35-F6EF-DBEB-1DAD6E359C70}"/>
              </a:ext>
            </a:extLst>
          </p:cNvPr>
          <p:cNvSpPr txBox="1">
            <a:spLocks/>
          </p:cNvSpPr>
          <p:nvPr/>
        </p:nvSpPr>
        <p:spPr>
          <a:xfrm>
            <a:off x="366836" y="1833213"/>
            <a:ext cx="6670815" cy="2402610"/>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spcBef>
                <a:spcPts val="1200"/>
              </a:spcBef>
              <a:spcAft>
                <a:spcPts val="1200"/>
              </a:spcAft>
            </a:pPr>
            <a:r>
              <a:rPr lang="en-US" dirty="0"/>
              <a:t>Your child will receive insights about their knowledge and skills while they still have plenty of time to improve.</a:t>
            </a:r>
          </a:p>
          <a:p>
            <a:pPr>
              <a:spcBef>
                <a:spcPts val="1200"/>
              </a:spcBef>
              <a:spcAft>
                <a:spcPts val="1200"/>
              </a:spcAft>
            </a:pPr>
            <a:r>
              <a:rPr lang="en-US" dirty="0"/>
              <a:t>If they’ve taken the PSAT 8/9 or PSAT 10 they’ll be able to see the progress they’ve made.</a:t>
            </a:r>
          </a:p>
          <a:p>
            <a:pPr>
              <a:spcBef>
                <a:spcPts val="1200"/>
              </a:spcBef>
              <a:spcAft>
                <a:spcPts val="1200"/>
              </a:spcAft>
            </a:pPr>
            <a:r>
              <a:rPr lang="en-US" dirty="0"/>
              <a:t>Taking the PSAT/NMSQT will help your child set an SAT target score that aligns with their college or career goals.</a:t>
            </a:r>
          </a:p>
        </p:txBody>
      </p:sp>
    </p:spTree>
    <p:extLst>
      <p:ext uri="{BB962C8B-B14F-4D97-AF65-F5344CB8AC3E}">
        <p14:creationId xmlns:p14="http://schemas.microsoft.com/office/powerpoint/2010/main" val="326517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375444" y="1833214"/>
            <a:ext cx="6549788" cy="3348385"/>
          </a:xfrm>
        </p:spPr>
        <p:txBody>
          <a:bodyPr>
            <a:normAutofit/>
          </a:bodyPr>
          <a:lstStyle/>
          <a:p>
            <a:pPr>
              <a:spcBef>
                <a:spcPts val="1200"/>
              </a:spcBef>
              <a:spcAft>
                <a:spcPts val="1200"/>
              </a:spcAft>
            </a:pPr>
            <a:r>
              <a:rPr lang="en-US" sz="1800"/>
              <a:t>Your child may not realize they have the potential to succeed in college-level courses. </a:t>
            </a:r>
          </a:p>
          <a:p>
            <a:pPr>
              <a:spcBef>
                <a:spcPts val="1200"/>
              </a:spcBef>
              <a:spcAft>
                <a:spcPts val="1200"/>
              </a:spcAft>
            </a:pPr>
            <a:r>
              <a:rPr lang="en-US" sz="1800"/>
              <a:t>Based on their scores, students get personalized recommendations about what AP courses might be a good fit for them.</a:t>
            </a:r>
          </a:p>
          <a:p>
            <a:endParaRPr lang="en-US"/>
          </a:p>
        </p:txBody>
      </p:sp>
      <p:sp>
        <p:nvSpPr>
          <p:cNvPr id="9" name="Title 1">
            <a:extLst>
              <a:ext uri="{FF2B5EF4-FFF2-40B4-BE49-F238E27FC236}">
                <a16:creationId xmlns:a16="http://schemas.microsoft.com/office/drawing/2014/main" id="{B6BBCD54-2620-82F1-AAD2-D311DB890DDF}"/>
              </a:ext>
            </a:extLst>
          </p:cNvPr>
          <p:cNvSpPr>
            <a:spLocks noGrp="1"/>
          </p:cNvSpPr>
          <p:nvPr>
            <p:ph type="title"/>
          </p:nvPr>
        </p:nvSpPr>
        <p:spPr>
          <a:xfrm>
            <a:off x="375444" y="567058"/>
            <a:ext cx="7283724" cy="435173"/>
          </a:xfrm>
        </p:spPr>
        <p:txBody>
          <a:bodyPr/>
          <a:lstStyle/>
          <a:p>
            <a:r>
              <a:rPr lang="en-US"/>
              <a:t>PSAT/NMSQT</a:t>
            </a:r>
          </a:p>
        </p:txBody>
      </p:sp>
      <p:sp>
        <p:nvSpPr>
          <p:cNvPr id="12" name="Subtitle 5">
            <a:extLst>
              <a:ext uri="{FF2B5EF4-FFF2-40B4-BE49-F238E27FC236}">
                <a16:creationId xmlns:a16="http://schemas.microsoft.com/office/drawing/2014/main" id="{F44DBB4C-C2B4-4F20-16AC-9D820DF0B497}"/>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Find </a:t>
            </a:r>
            <a:r>
              <a:rPr lang="en-US" b="1">
                <a:solidFill>
                  <a:schemeClr val="accent3"/>
                </a:solidFill>
              </a:rPr>
              <a:t>O</a:t>
            </a:r>
            <a:r>
              <a:rPr lang="en-US" sz="1800" b="1">
                <a:solidFill>
                  <a:schemeClr val="accent3"/>
                </a:solidFill>
              </a:rPr>
              <a:t>ut About </a:t>
            </a:r>
            <a:r>
              <a:rPr lang="en-US" b="1">
                <a:solidFill>
                  <a:schemeClr val="accent3"/>
                </a:solidFill>
              </a:rPr>
              <a:t>T</a:t>
            </a:r>
            <a:r>
              <a:rPr lang="en-US" sz="1800" b="1">
                <a:solidFill>
                  <a:schemeClr val="accent3"/>
                </a:solidFill>
              </a:rPr>
              <a:t>heir AP Potential</a:t>
            </a:r>
          </a:p>
        </p:txBody>
      </p:sp>
      <p:sp>
        <p:nvSpPr>
          <p:cNvPr id="2" name="TextBox 1">
            <a:extLst>
              <a:ext uri="{FF2B5EF4-FFF2-40B4-BE49-F238E27FC236}">
                <a16:creationId xmlns:a16="http://schemas.microsoft.com/office/drawing/2014/main" id="{82B018B0-34C1-F931-A863-97F57C66892E}"/>
              </a:ext>
            </a:extLst>
          </p:cNvPr>
          <p:cNvSpPr txBox="1"/>
          <p:nvPr/>
        </p:nvSpPr>
        <p:spPr>
          <a:xfrm>
            <a:off x="282856" y="6086967"/>
            <a:ext cx="6420970" cy="369332"/>
          </a:xfrm>
          <a:prstGeom prst="rect">
            <a:avLst/>
          </a:prstGeom>
          <a:noFill/>
        </p:spPr>
        <p:txBody>
          <a:bodyPr wrap="square">
            <a:spAutoFit/>
          </a:bodyPr>
          <a:lstStyle/>
          <a:p>
            <a:pPr marL="0" indent="0">
              <a:spcBef>
                <a:spcPts val="1200"/>
              </a:spcBef>
              <a:spcAft>
                <a:spcPts val="1200"/>
              </a:spcAft>
              <a:buNone/>
            </a:pPr>
            <a:r>
              <a:rPr lang="en-US" dirty="0"/>
              <a:t>Learn more at: </a:t>
            </a:r>
            <a:r>
              <a:rPr lang="en-US" b="1" dirty="0">
                <a:solidFill>
                  <a:schemeClr val="accent3"/>
                </a:solidFill>
                <a:hlinkClick r:id="rId3">
                  <a:extLst>
                    <a:ext uri="{A12FA001-AC4F-418D-AE19-62706E023703}">
                      <ahyp:hlinkClr xmlns:ahyp="http://schemas.microsoft.com/office/drawing/2018/hyperlinkcolor" val="tx"/>
                    </a:ext>
                  </a:extLst>
                </a:hlinkClick>
              </a:rPr>
              <a:t>APstudents.org/course-recommendations</a:t>
            </a:r>
            <a:endParaRPr lang="en-US" dirty="0">
              <a:solidFill>
                <a:schemeClr val="accent3"/>
              </a:solidFill>
            </a:endParaRPr>
          </a:p>
        </p:txBody>
      </p:sp>
      <p:pic>
        <p:nvPicPr>
          <p:cNvPr id="6" name="Picture 5">
            <a:extLst>
              <a:ext uri="{FF2B5EF4-FFF2-40B4-BE49-F238E27FC236}">
                <a16:creationId xmlns:a16="http://schemas.microsoft.com/office/drawing/2014/main" id="{AA888B53-3420-52C5-7D6D-C1C772D3AC9F}"/>
              </a:ext>
            </a:extLst>
          </p:cNvPr>
          <p:cNvPicPr>
            <a:picLocks noChangeAspect="1"/>
          </p:cNvPicPr>
          <p:nvPr/>
        </p:nvPicPr>
        <p:blipFill>
          <a:blip r:embed="rId4"/>
          <a:stretch>
            <a:fillRect/>
          </a:stretch>
        </p:blipFill>
        <p:spPr>
          <a:xfrm>
            <a:off x="9211180" y="2340863"/>
            <a:ext cx="2483010" cy="2374765"/>
          </a:xfrm>
          <a:prstGeom prst="rect">
            <a:avLst/>
          </a:prstGeom>
        </p:spPr>
      </p:pic>
    </p:spTree>
    <p:extLst>
      <p:ext uri="{BB962C8B-B14F-4D97-AF65-F5344CB8AC3E}">
        <p14:creationId xmlns:p14="http://schemas.microsoft.com/office/powerpoint/2010/main" val="386244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2E7-A6D7-2987-168A-3BE53AD69750}"/>
              </a:ext>
            </a:extLst>
          </p:cNvPr>
          <p:cNvSpPr>
            <a:spLocks noGrp="1"/>
          </p:cNvSpPr>
          <p:nvPr>
            <p:ph type="title"/>
          </p:nvPr>
        </p:nvSpPr>
        <p:spPr/>
        <p:txBody>
          <a:bodyPr/>
          <a:lstStyle/>
          <a:p>
            <a:r>
              <a:rPr lang="en-US"/>
              <a:t>PSAT/NMSQT</a:t>
            </a:r>
          </a:p>
        </p:txBody>
      </p:sp>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375444" y="1833215"/>
            <a:ext cx="6670815" cy="2402610"/>
          </a:xfrm>
        </p:spPr>
        <p:txBody>
          <a:bodyPr>
            <a:normAutofit/>
          </a:bodyPr>
          <a:lstStyle/>
          <a:p>
            <a:pPr>
              <a:spcBef>
                <a:spcPts val="1200"/>
              </a:spcBef>
              <a:spcAft>
                <a:spcPts val="1200"/>
              </a:spcAft>
            </a:pPr>
            <a:r>
              <a:rPr lang="en-US" sz="1800"/>
              <a:t>Students who take the PSAT/NMSQT in 11th grade and meet other program entry requirements might qualify for the National Merit</a:t>
            </a:r>
            <a:r>
              <a:rPr lang="en-US" sz="1800" baseline="30000"/>
              <a:t>®</a:t>
            </a:r>
            <a:r>
              <a:rPr lang="en-US" sz="1800"/>
              <a:t> Scholarship Program, an academic competition for recognition and scholarships conducted by the National Merit Scholarship Corporation (NMSC</a:t>
            </a:r>
            <a:r>
              <a:rPr lang="en-US" sz="1800" baseline="30000"/>
              <a:t>®</a:t>
            </a:r>
            <a:r>
              <a:rPr lang="en-US" sz="1800"/>
              <a:t>).</a:t>
            </a:r>
          </a:p>
          <a:p>
            <a:pPr>
              <a:spcBef>
                <a:spcPts val="1200"/>
              </a:spcBef>
              <a:spcAft>
                <a:spcPts val="1200"/>
              </a:spcAft>
            </a:pPr>
            <a:r>
              <a:rPr lang="en-US" sz="1800"/>
              <a:t>The PSAT/NMSQT is the only qualifying test for the National Merit Scholarship Program. </a:t>
            </a:r>
          </a:p>
        </p:txBody>
      </p:sp>
      <p:sp>
        <p:nvSpPr>
          <p:cNvPr id="9" name="Subtitle 5">
            <a:extLst>
              <a:ext uri="{FF2B5EF4-FFF2-40B4-BE49-F238E27FC236}">
                <a16:creationId xmlns:a16="http://schemas.microsoft.com/office/drawing/2014/main" id="{62FB9391-F9EA-EC8A-AB4C-BA05573D3EB1}"/>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National Merit Scholarship Program</a:t>
            </a:r>
          </a:p>
        </p:txBody>
      </p:sp>
      <p:pic>
        <p:nvPicPr>
          <p:cNvPr id="4" name="Picture 3">
            <a:extLst>
              <a:ext uri="{FF2B5EF4-FFF2-40B4-BE49-F238E27FC236}">
                <a16:creationId xmlns:a16="http://schemas.microsoft.com/office/drawing/2014/main" id="{E9511F2F-6898-1EE2-5D1C-653D5BA8240D}"/>
              </a:ext>
            </a:extLst>
          </p:cNvPr>
          <p:cNvPicPr>
            <a:picLocks noChangeAspect="1"/>
          </p:cNvPicPr>
          <p:nvPr/>
        </p:nvPicPr>
        <p:blipFill>
          <a:blip r:embed="rId3"/>
          <a:stretch>
            <a:fillRect/>
          </a:stretch>
        </p:blipFill>
        <p:spPr>
          <a:xfrm>
            <a:off x="9219872" y="2616662"/>
            <a:ext cx="2465621" cy="1989799"/>
          </a:xfrm>
          <a:prstGeom prst="rect">
            <a:avLst/>
          </a:prstGeom>
        </p:spPr>
      </p:pic>
    </p:spTree>
    <p:extLst>
      <p:ext uri="{BB962C8B-B14F-4D97-AF65-F5344CB8AC3E}">
        <p14:creationId xmlns:p14="http://schemas.microsoft.com/office/powerpoint/2010/main" val="87426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2360DB9-B568-605D-21CC-4D9C5B8F3AE4}"/>
              </a:ext>
            </a:extLst>
          </p:cNvPr>
          <p:cNvSpPr>
            <a:spLocks noGrp="1"/>
          </p:cNvSpPr>
          <p:nvPr>
            <p:ph type="title"/>
          </p:nvPr>
        </p:nvSpPr>
        <p:spPr>
          <a:xfrm>
            <a:off x="375444" y="567058"/>
            <a:ext cx="7283724" cy="435173"/>
          </a:xfrm>
        </p:spPr>
        <p:txBody>
          <a:bodyPr/>
          <a:lstStyle/>
          <a:p>
            <a:r>
              <a:rPr lang="en-US"/>
              <a:t>PSAT/NMSQT</a:t>
            </a:r>
          </a:p>
        </p:txBody>
      </p:sp>
      <p:sp>
        <p:nvSpPr>
          <p:cNvPr id="12" name="Subtitle 5">
            <a:extLst>
              <a:ext uri="{FF2B5EF4-FFF2-40B4-BE49-F238E27FC236}">
                <a16:creationId xmlns:a16="http://schemas.microsoft.com/office/drawing/2014/main" id="{A22C9702-671C-C3E8-BA19-25A46E3A3901}"/>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Help Pay for College</a:t>
            </a:r>
          </a:p>
        </p:txBody>
      </p:sp>
      <p:pic>
        <p:nvPicPr>
          <p:cNvPr id="5" name="Picture 4">
            <a:extLst>
              <a:ext uri="{FF2B5EF4-FFF2-40B4-BE49-F238E27FC236}">
                <a16:creationId xmlns:a16="http://schemas.microsoft.com/office/drawing/2014/main" id="{8724A5D4-3B5A-6685-CCFF-5C6B2997B9DE}"/>
              </a:ext>
            </a:extLst>
          </p:cNvPr>
          <p:cNvPicPr>
            <a:picLocks noChangeAspect="1"/>
          </p:cNvPicPr>
          <p:nvPr/>
        </p:nvPicPr>
        <p:blipFill>
          <a:blip r:embed="rId3">
            <a:biLevel thresh="25000"/>
          </a:blip>
          <a:stretch>
            <a:fillRect/>
          </a:stretch>
        </p:blipFill>
        <p:spPr>
          <a:xfrm>
            <a:off x="9286240" y="2383074"/>
            <a:ext cx="2313651" cy="2456975"/>
          </a:xfrm>
          <a:prstGeom prst="rect">
            <a:avLst/>
          </a:prstGeom>
        </p:spPr>
      </p:pic>
      <p:sp>
        <p:nvSpPr>
          <p:cNvPr id="2" name="Text Placeholder 6">
            <a:extLst>
              <a:ext uri="{FF2B5EF4-FFF2-40B4-BE49-F238E27FC236}">
                <a16:creationId xmlns:a16="http://schemas.microsoft.com/office/drawing/2014/main" id="{52401EAF-F01E-CB4B-F325-3DED285D95A3}"/>
              </a:ext>
            </a:extLst>
          </p:cNvPr>
          <p:cNvSpPr txBox="1">
            <a:spLocks/>
          </p:cNvSpPr>
          <p:nvPr/>
        </p:nvSpPr>
        <p:spPr>
          <a:xfrm>
            <a:off x="301217" y="6062583"/>
            <a:ext cx="6839639" cy="358449"/>
          </a:xfrm>
          <a:prstGeom prst="rect">
            <a:avLst/>
          </a:prstGeom>
        </p:spPr>
        <p:txBody>
          <a:bodyPr vert="horz" lIns="91440" tIns="45720" rIns="91440" bIns="45720" rtlCol="0" anchor="t" anchorCtr="0">
            <a:normAutofit lnSpcReduction="10000"/>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600"/>
              </a:spcBef>
              <a:buNone/>
            </a:pPr>
            <a:r>
              <a:rPr lang="en-US" dirty="0">
                <a:ea typeface="Roboto" panose="02000000000000000000" pitchFamily="2" charset="0"/>
                <a:cs typeface="Roboto" panose="02000000000000000000" pitchFamily="2" charset="0"/>
              </a:rPr>
              <a:t>Learn more at: </a:t>
            </a:r>
            <a:r>
              <a:rPr lang="en-US" b="1" dirty="0">
                <a:solidFill>
                  <a:srgbClr val="029CDE"/>
                </a:solidFill>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bigfuture.collegeboard.org/pay-for-college</a:t>
            </a:r>
            <a:endParaRPr lang="en-US" b="1" dirty="0">
              <a:solidFill>
                <a:srgbClr val="029CDE"/>
              </a:solidFill>
            </a:endParaRPr>
          </a:p>
        </p:txBody>
      </p:sp>
      <p:sp>
        <p:nvSpPr>
          <p:cNvPr id="3" name="Text Placeholder 3">
            <a:extLst>
              <a:ext uri="{FF2B5EF4-FFF2-40B4-BE49-F238E27FC236}">
                <a16:creationId xmlns:a16="http://schemas.microsoft.com/office/drawing/2014/main" id="{9666D74F-48A3-CD1E-608F-1F9E86641257}"/>
              </a:ext>
            </a:extLst>
          </p:cNvPr>
          <p:cNvSpPr txBox="1">
            <a:spLocks/>
          </p:cNvSpPr>
          <p:nvPr/>
        </p:nvSpPr>
        <p:spPr>
          <a:xfrm>
            <a:off x="375444" y="1967952"/>
            <a:ext cx="6839639" cy="3006835"/>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71145" indent="-271145">
              <a:spcBef>
                <a:spcPts val="1200"/>
              </a:spcBef>
              <a:spcAft>
                <a:spcPts val="600"/>
              </a:spcAft>
            </a:pPr>
            <a:r>
              <a:rPr lang="en-US" dirty="0"/>
              <a:t>Taking the PSAT/NMSQT gives your child the chance to access over $300 million in scholarship opportunities.</a:t>
            </a:r>
          </a:p>
          <a:p>
            <a:pPr marL="271145" indent="-271145">
              <a:spcBef>
                <a:spcPts val="1200"/>
              </a:spcBef>
              <a:spcAft>
                <a:spcPts val="600"/>
              </a:spcAft>
            </a:pPr>
            <a:r>
              <a:rPr lang="en-US" dirty="0"/>
              <a:t>Students may also qualify for College Board National Recognition Programs. Learn more at </a:t>
            </a:r>
            <a:r>
              <a:rPr lang="en-US" b="1" dirty="0">
                <a:solidFill>
                  <a:schemeClr val="accent3"/>
                </a:solidFill>
                <a:hlinkClick r:id="rId5">
                  <a:extLst>
                    <a:ext uri="{A12FA001-AC4F-418D-AE19-62706E023703}">
                      <ahyp:hlinkClr xmlns:ahyp="http://schemas.microsoft.com/office/drawing/2018/hyperlinkcolor" val="tx"/>
                    </a:ext>
                  </a:extLst>
                </a:hlinkClick>
              </a:rPr>
              <a:t>psat.org/recognition</a:t>
            </a:r>
            <a:r>
              <a:rPr lang="en-US" dirty="0"/>
              <a:t>.</a:t>
            </a:r>
            <a:endParaRPr lang="en-US" dirty="0">
              <a:ea typeface="Roboto"/>
              <a:cs typeface="Roboto"/>
            </a:endParaRPr>
          </a:p>
          <a:p>
            <a:pPr marL="271145" indent="-271145">
              <a:spcBef>
                <a:spcPts val="1200"/>
              </a:spcBef>
              <a:spcAft>
                <a:spcPts val="600"/>
              </a:spcAft>
            </a:pPr>
            <a:r>
              <a:rPr lang="en-US" dirty="0"/>
              <a:t>Explore and match with over $4 billion in scholarships using </a:t>
            </a:r>
            <a:r>
              <a:rPr lang="en-US" dirty="0" err="1"/>
              <a:t>BigFuture</a:t>
            </a:r>
            <a:r>
              <a:rPr lang="en-US" dirty="0"/>
              <a:t> Scholarship Search. </a:t>
            </a:r>
            <a:endParaRPr lang="en-US" dirty="0">
              <a:ea typeface="Roboto"/>
              <a:cs typeface="Roboto"/>
            </a:endParaRPr>
          </a:p>
        </p:txBody>
      </p:sp>
    </p:spTree>
    <p:extLst>
      <p:ext uri="{BB962C8B-B14F-4D97-AF65-F5344CB8AC3E}">
        <p14:creationId xmlns:p14="http://schemas.microsoft.com/office/powerpoint/2010/main" val="400065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E668-FBE3-D1FA-9696-A95D6A639968}"/>
              </a:ext>
            </a:extLst>
          </p:cNvPr>
          <p:cNvSpPr>
            <a:spLocks noGrp="1"/>
          </p:cNvSpPr>
          <p:nvPr>
            <p:ph type="title"/>
          </p:nvPr>
        </p:nvSpPr>
        <p:spPr/>
        <p:txBody>
          <a:bodyPr/>
          <a:lstStyle/>
          <a:p>
            <a:r>
              <a:rPr lang="en-US"/>
              <a:t>Instructions for Educators</a:t>
            </a:r>
          </a:p>
        </p:txBody>
      </p:sp>
      <p:sp>
        <p:nvSpPr>
          <p:cNvPr id="3" name="Text Placeholder 2">
            <a:extLst>
              <a:ext uri="{FF2B5EF4-FFF2-40B4-BE49-F238E27FC236}">
                <a16:creationId xmlns:a16="http://schemas.microsoft.com/office/drawing/2014/main" id="{3A15FD54-594A-D761-D8CA-D0B3667D3AB9}"/>
              </a:ext>
            </a:extLst>
          </p:cNvPr>
          <p:cNvSpPr>
            <a:spLocks noGrp="1"/>
          </p:cNvSpPr>
          <p:nvPr>
            <p:ph type="body" sz="quarter" idx="10"/>
          </p:nvPr>
        </p:nvSpPr>
        <p:spPr>
          <a:xfrm>
            <a:off x="277908" y="1577366"/>
            <a:ext cx="12070080" cy="4777365"/>
          </a:xfrm>
        </p:spPr>
        <p:txBody>
          <a:bodyPr>
            <a:normAutofit/>
          </a:bodyPr>
          <a:lstStyle/>
          <a:p>
            <a:pPr marL="0" indent="0">
              <a:buNone/>
            </a:pPr>
            <a:r>
              <a:rPr lang="en-US"/>
              <a:t>This SAT Suite presentation deck is intended to equip you with the information needed to inform parents and caregivers about the value of the SAT Suite of Assessments and what their students can expect with the transition to digital testing. Use applicable slides from this presentation template to present at information nights specific to the SAT Suite assessment you will be offering to your students.</a:t>
            </a:r>
          </a:p>
          <a:p>
            <a:pPr marL="0" indent="0">
              <a:buNone/>
            </a:pPr>
            <a:endParaRPr lang="en-US"/>
          </a:p>
          <a:p>
            <a:r>
              <a:rPr lang="en-US"/>
              <a:t>There are five sections in this presentation deck:</a:t>
            </a:r>
          </a:p>
          <a:p>
            <a:pPr lvl="1"/>
            <a:r>
              <a:rPr lang="en-US"/>
              <a:t>Overview of the SAT Suite of Assessments and the transition to digital testing</a:t>
            </a:r>
          </a:p>
          <a:p>
            <a:pPr lvl="1"/>
            <a:r>
              <a:rPr lang="en-US"/>
              <a:t>PSAT/NMSQT</a:t>
            </a:r>
          </a:p>
          <a:p>
            <a:pPr lvl="1"/>
            <a:r>
              <a:rPr lang="en-US"/>
              <a:t>PSAT 8/9</a:t>
            </a:r>
          </a:p>
          <a:p>
            <a:pPr lvl="1"/>
            <a:r>
              <a:rPr lang="en-US"/>
              <a:t>SAT School Day</a:t>
            </a:r>
          </a:p>
          <a:p>
            <a:pPr lvl="1"/>
            <a:r>
              <a:rPr lang="en-US"/>
              <a:t>PSAT 10</a:t>
            </a:r>
          </a:p>
          <a:p>
            <a:r>
              <a:rPr lang="en-US"/>
              <a:t>Each slide contains notes with important instructions for presenters as well as a suggested script.</a:t>
            </a:r>
          </a:p>
          <a:p>
            <a:r>
              <a:rPr lang="en-US"/>
              <a:t>Be sure to follow the slide instructions indicating how each slide and script should be modified based on your specific administration.</a:t>
            </a:r>
          </a:p>
        </p:txBody>
      </p:sp>
      <p:sp>
        <p:nvSpPr>
          <p:cNvPr id="4" name="Subtitle 3">
            <a:extLst>
              <a:ext uri="{FF2B5EF4-FFF2-40B4-BE49-F238E27FC236}">
                <a16:creationId xmlns:a16="http://schemas.microsoft.com/office/drawing/2014/main" id="{31F57F29-5276-2290-3C58-D84D4D78CABB}"/>
              </a:ext>
            </a:extLst>
          </p:cNvPr>
          <p:cNvSpPr>
            <a:spLocks noGrp="1"/>
          </p:cNvSpPr>
          <p:nvPr>
            <p:ph type="subTitle" idx="1"/>
          </p:nvPr>
        </p:nvSpPr>
        <p:spPr/>
        <p:txBody>
          <a:bodyPr/>
          <a:lstStyle/>
          <a:p>
            <a:r>
              <a:rPr lang="en-US"/>
              <a:t>About the slides and how to use</a:t>
            </a:r>
          </a:p>
        </p:txBody>
      </p:sp>
    </p:spTree>
    <p:extLst>
      <p:ext uri="{BB962C8B-B14F-4D97-AF65-F5344CB8AC3E}">
        <p14:creationId xmlns:p14="http://schemas.microsoft.com/office/powerpoint/2010/main" val="317039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282856" y="1699286"/>
            <a:ext cx="7376312" cy="4250410"/>
          </a:xfrm>
        </p:spPr>
        <p:txBody>
          <a:bodyPr>
            <a:normAutofit/>
          </a:bodyPr>
          <a:lstStyle/>
          <a:p>
            <a:pPr marL="0" indent="0">
              <a:spcBef>
                <a:spcPts val="1200"/>
              </a:spcBef>
              <a:spcAft>
                <a:spcPts val="1200"/>
              </a:spcAft>
              <a:buNone/>
            </a:pPr>
            <a:r>
              <a:rPr lang="en-US" b="1" dirty="0">
                <a:solidFill>
                  <a:schemeClr val="accent3"/>
                </a:solidFill>
                <a:ea typeface="Roboto"/>
                <a:cs typeface="Roboto"/>
              </a:rPr>
              <a:t>Career Insights </a:t>
            </a:r>
            <a:r>
              <a:rPr lang="en-US" dirty="0">
                <a:ea typeface="Roboto"/>
                <a:cs typeface="Roboto"/>
              </a:rPr>
              <a:t>is a new feature in the score report.</a:t>
            </a:r>
          </a:p>
        </p:txBody>
      </p:sp>
      <p:sp>
        <p:nvSpPr>
          <p:cNvPr id="9" name="Title 1">
            <a:extLst>
              <a:ext uri="{FF2B5EF4-FFF2-40B4-BE49-F238E27FC236}">
                <a16:creationId xmlns:a16="http://schemas.microsoft.com/office/drawing/2014/main" id="{4E11C84C-7DA0-7BE7-5863-DA60AFE3A736}"/>
              </a:ext>
            </a:extLst>
          </p:cNvPr>
          <p:cNvSpPr>
            <a:spLocks noGrp="1"/>
          </p:cNvSpPr>
          <p:nvPr>
            <p:ph type="title"/>
          </p:nvPr>
        </p:nvSpPr>
        <p:spPr>
          <a:xfrm>
            <a:off x="375444" y="567058"/>
            <a:ext cx="7283724" cy="435173"/>
          </a:xfrm>
        </p:spPr>
        <p:txBody>
          <a:bodyPr/>
          <a:lstStyle/>
          <a:p>
            <a:r>
              <a:rPr lang="en-US"/>
              <a:t>PSAT/NMSQT</a:t>
            </a:r>
          </a:p>
        </p:txBody>
      </p:sp>
      <p:sp>
        <p:nvSpPr>
          <p:cNvPr id="12" name="Subtitle 5">
            <a:extLst>
              <a:ext uri="{FF2B5EF4-FFF2-40B4-BE49-F238E27FC236}">
                <a16:creationId xmlns:a16="http://schemas.microsoft.com/office/drawing/2014/main" id="{52AED032-2DBD-8440-412E-32DA2CA221DB}"/>
              </a:ext>
            </a:extLst>
          </p:cNvPr>
          <p:cNvSpPr txBox="1">
            <a:spLocks/>
          </p:cNvSpPr>
          <p:nvPr/>
        </p:nvSpPr>
        <p:spPr>
          <a:xfrm>
            <a:off x="282856" y="1136158"/>
            <a:ext cx="6858000" cy="563128"/>
          </a:xfrm>
          <a:prstGeom prst="rect">
            <a:avLst/>
          </a:prstGeom>
        </p:spPr>
        <p:txBody>
          <a:bodyPr lIns="91440" tIns="45720" rIns="91440" bIns="45720" anchor="t"/>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Explore </a:t>
            </a:r>
            <a:r>
              <a:rPr lang="en-US" b="1">
                <a:solidFill>
                  <a:schemeClr val="accent3"/>
                </a:solidFill>
              </a:rPr>
              <a:t>Career</a:t>
            </a:r>
            <a:r>
              <a:rPr lang="en-US" sz="1800" b="1">
                <a:solidFill>
                  <a:schemeClr val="accent3"/>
                </a:solidFill>
              </a:rPr>
              <a:t> </a:t>
            </a:r>
            <a:r>
              <a:rPr lang="en-US" b="1">
                <a:solidFill>
                  <a:schemeClr val="accent3"/>
                </a:solidFill>
              </a:rPr>
              <a:t>Options with Career Insights</a:t>
            </a:r>
            <a:endParaRPr lang="en-US" sz="1800" b="1">
              <a:solidFill>
                <a:schemeClr val="accent3"/>
              </a:solidFill>
            </a:endParaRPr>
          </a:p>
        </p:txBody>
      </p:sp>
      <p:sp>
        <p:nvSpPr>
          <p:cNvPr id="5" name="TextBox 4">
            <a:extLst>
              <a:ext uri="{FF2B5EF4-FFF2-40B4-BE49-F238E27FC236}">
                <a16:creationId xmlns:a16="http://schemas.microsoft.com/office/drawing/2014/main" id="{82374492-A7BF-9818-7A2B-00BB4AC8C337}"/>
              </a:ext>
            </a:extLst>
          </p:cNvPr>
          <p:cNvSpPr txBox="1"/>
          <p:nvPr/>
        </p:nvSpPr>
        <p:spPr>
          <a:xfrm>
            <a:off x="302106" y="6048467"/>
            <a:ext cx="6419088" cy="369332"/>
          </a:xfrm>
          <a:prstGeom prst="rect">
            <a:avLst/>
          </a:prstGeom>
          <a:noFill/>
        </p:spPr>
        <p:txBody>
          <a:bodyPr wrap="square">
            <a:spAutoFit/>
          </a:bodyPr>
          <a:lstStyle/>
          <a:p>
            <a:r>
              <a:rPr lang="en-US" b="0" i="0" dirty="0">
                <a:solidFill>
                  <a:srgbClr val="1E1E1E"/>
                </a:solidFill>
                <a:effectLst/>
                <a:latin typeface="Roboto" panose="02000000000000000000" pitchFamily="2" charset="0"/>
              </a:rPr>
              <a:t>Learn more at: </a:t>
            </a:r>
            <a:r>
              <a:rPr lang="en-US" b="1" i="0" u="sng" dirty="0">
                <a:solidFill>
                  <a:schemeClr val="accent3"/>
                </a:solidFill>
                <a:effectLst/>
                <a:latin typeface="Roboto" panose="02000000000000000000" pitchFamily="2" charset="0"/>
                <a:hlinkClick r:id="rId3">
                  <a:extLst>
                    <a:ext uri="{A12FA001-AC4F-418D-AE19-62706E023703}">
                      <ahyp:hlinkClr xmlns:ahyp="http://schemas.microsoft.com/office/drawing/2018/hyperlinkcolor" val="tx"/>
                    </a:ext>
                  </a:extLst>
                </a:hlinkClick>
              </a:rPr>
              <a:t>bigfuture.org/explore-careers</a:t>
            </a:r>
            <a:endParaRPr lang="en-US" b="1" dirty="0">
              <a:solidFill>
                <a:schemeClr val="accent3"/>
              </a:solidFill>
            </a:endParaRPr>
          </a:p>
        </p:txBody>
      </p:sp>
      <p:pic>
        <p:nvPicPr>
          <p:cNvPr id="7" name="Picture 6">
            <a:extLst>
              <a:ext uri="{FF2B5EF4-FFF2-40B4-BE49-F238E27FC236}">
                <a16:creationId xmlns:a16="http://schemas.microsoft.com/office/drawing/2014/main" id="{7E8B42AC-7DED-B9B3-819F-AEC8681B4399}"/>
              </a:ext>
            </a:extLst>
          </p:cNvPr>
          <p:cNvPicPr>
            <a:picLocks noChangeAspect="1"/>
          </p:cNvPicPr>
          <p:nvPr/>
        </p:nvPicPr>
        <p:blipFill>
          <a:blip r:embed="rId4"/>
          <a:stretch>
            <a:fillRect/>
          </a:stretch>
        </p:blipFill>
        <p:spPr>
          <a:xfrm>
            <a:off x="8231426" y="2142140"/>
            <a:ext cx="4179555" cy="2938843"/>
          </a:xfrm>
          <a:prstGeom prst="rect">
            <a:avLst/>
          </a:prstGeom>
        </p:spPr>
      </p:pic>
      <p:sp>
        <p:nvSpPr>
          <p:cNvPr id="2" name="Text Placeholder 2">
            <a:extLst>
              <a:ext uri="{FF2B5EF4-FFF2-40B4-BE49-F238E27FC236}">
                <a16:creationId xmlns:a16="http://schemas.microsoft.com/office/drawing/2014/main" id="{07076ABF-7A96-8DDF-A01D-19D3C4BDB79B}"/>
              </a:ext>
            </a:extLst>
          </p:cNvPr>
          <p:cNvSpPr txBox="1">
            <a:spLocks/>
          </p:cNvSpPr>
          <p:nvPr/>
        </p:nvSpPr>
        <p:spPr>
          <a:xfrm>
            <a:off x="375444" y="2186290"/>
            <a:ext cx="7376312" cy="4250410"/>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71145" indent="-271145"/>
            <a:r>
              <a:rPr lang="en-US" dirty="0">
                <a:ea typeface="Roboto"/>
                <a:cs typeface="Roboto"/>
              </a:rPr>
              <a:t>Your child will see a sample list of growing careers in their state.</a:t>
            </a:r>
          </a:p>
          <a:p>
            <a:pPr marL="271145" indent="-271145"/>
            <a:r>
              <a:rPr lang="en-US" dirty="0">
                <a:ea typeface="Roboto"/>
                <a:cs typeface="Roboto"/>
              </a:rPr>
              <a:t>Every student taking the PSAT/NMSQT in our school will get the same list of careers, regardless of grade level or test score. </a:t>
            </a:r>
          </a:p>
          <a:p>
            <a:pPr marL="271145" indent="-271145"/>
            <a:r>
              <a:rPr lang="en-US" dirty="0">
                <a:ea typeface="Roboto"/>
                <a:cs typeface="Roboto"/>
              </a:rPr>
              <a:t>The list is a starting point to inspire deeper career exploration of those jobs and many others that they might be interested in.</a:t>
            </a:r>
          </a:p>
          <a:p>
            <a:pPr marL="271145" indent="-271145"/>
            <a:r>
              <a:rPr lang="en-US" dirty="0">
                <a:ea typeface="Roboto"/>
                <a:cs typeface="Roboto"/>
              </a:rPr>
              <a:t>Your child can further explore more careers and colleges also on </a:t>
            </a:r>
            <a:r>
              <a:rPr lang="en-US" dirty="0" err="1">
                <a:ea typeface="Roboto"/>
                <a:cs typeface="Roboto"/>
              </a:rPr>
              <a:t>BigFuture</a:t>
            </a:r>
            <a:r>
              <a:rPr lang="en-US" sz="1200" baseline="30000" dirty="0">
                <a:ea typeface="Roboto"/>
                <a:cs typeface="Roboto"/>
              </a:rPr>
              <a:t>®</a:t>
            </a:r>
            <a:r>
              <a:rPr lang="en-US" dirty="0">
                <a:ea typeface="Roboto"/>
                <a:cs typeface="Roboto"/>
              </a:rPr>
              <a:t>.</a:t>
            </a:r>
          </a:p>
          <a:p>
            <a:pPr lvl="1" indent="-118745"/>
            <a:r>
              <a:rPr lang="en-US" dirty="0">
                <a:ea typeface="Roboto"/>
                <a:cs typeface="Roboto"/>
              </a:rPr>
              <a:t>Explore almost 1,000 career options that match their interests.</a:t>
            </a:r>
          </a:p>
          <a:p>
            <a:pPr lvl="1" indent="-118745"/>
            <a:r>
              <a:rPr lang="en-US" dirty="0">
                <a:ea typeface="Roboto"/>
                <a:cs typeface="Roboto"/>
              </a:rPr>
              <a:t>You can also search for 4-year and 2-year colleges by location, size, major, and more. </a:t>
            </a:r>
          </a:p>
          <a:p>
            <a:pPr marL="271145" indent="-271145"/>
            <a:endParaRPr lang="en-US" dirty="0">
              <a:ea typeface="Roboto"/>
              <a:cs typeface="Roboto"/>
            </a:endParaRPr>
          </a:p>
          <a:p>
            <a:pPr marL="0" indent="0">
              <a:spcBef>
                <a:spcPts val="600"/>
              </a:spcBef>
              <a:spcAft>
                <a:spcPts val="600"/>
              </a:spcAft>
              <a:buFont typeface="Verdana" pitchFamily="34" charset="0"/>
              <a:buNone/>
            </a:pPr>
            <a:endParaRPr lang="en-US" dirty="0">
              <a:ea typeface="Roboto"/>
              <a:cs typeface="Roboto"/>
            </a:endParaRPr>
          </a:p>
          <a:p>
            <a:pPr lvl="1" indent="-118745">
              <a:spcBef>
                <a:spcPts val="600"/>
              </a:spcBef>
              <a:spcAft>
                <a:spcPts val="600"/>
              </a:spcAft>
            </a:pPr>
            <a:endParaRPr lang="en-US" dirty="0">
              <a:ea typeface="Roboto"/>
              <a:cs typeface="Roboto"/>
            </a:endParaRPr>
          </a:p>
          <a:p>
            <a:pPr lvl="1" indent="-118745">
              <a:spcBef>
                <a:spcPts val="600"/>
              </a:spcBef>
              <a:spcAft>
                <a:spcPts val="600"/>
              </a:spcAft>
            </a:pPr>
            <a:endParaRPr lang="en-US" dirty="0">
              <a:ea typeface="Roboto"/>
              <a:cs typeface="Roboto"/>
            </a:endParaRPr>
          </a:p>
          <a:p>
            <a:pPr lvl="1" indent="-118745">
              <a:spcBef>
                <a:spcPts val="600"/>
              </a:spcBef>
              <a:spcAft>
                <a:spcPts val="600"/>
              </a:spcAft>
            </a:pPr>
            <a:endParaRPr lang="en-US" dirty="0">
              <a:ea typeface="Roboto"/>
              <a:cs typeface="Roboto"/>
            </a:endParaRPr>
          </a:p>
        </p:txBody>
      </p:sp>
    </p:spTree>
    <p:extLst>
      <p:ext uri="{BB962C8B-B14F-4D97-AF65-F5344CB8AC3E}">
        <p14:creationId xmlns:p14="http://schemas.microsoft.com/office/powerpoint/2010/main" val="3892627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282856" y="1699286"/>
            <a:ext cx="7283724" cy="812907"/>
          </a:xfrm>
        </p:spPr>
        <p:txBody>
          <a:bodyPr>
            <a:normAutofit/>
          </a:bodyPr>
          <a:lstStyle/>
          <a:p>
            <a:pPr marL="0" indent="0">
              <a:spcBef>
                <a:spcPts val="1200"/>
              </a:spcBef>
              <a:spcAft>
                <a:spcPts val="1200"/>
              </a:spcAft>
              <a:buNone/>
            </a:pPr>
            <a:r>
              <a:rPr lang="en-US" b="1" dirty="0" err="1">
                <a:solidFill>
                  <a:schemeClr val="accent3"/>
                </a:solidFill>
                <a:ea typeface="Roboto" panose="02000000000000000000" pitchFamily="2" charset="0"/>
                <a:cs typeface="Roboto" panose="02000000000000000000" pitchFamily="2" charset="0"/>
              </a:rPr>
              <a:t>BigFuture</a:t>
            </a:r>
            <a:r>
              <a:rPr lang="en-US" b="1" baseline="30000" dirty="0">
                <a:solidFill>
                  <a:schemeClr val="accent3"/>
                </a:solidFill>
                <a:ea typeface="Roboto" panose="02000000000000000000" pitchFamily="2" charset="0"/>
                <a:cs typeface="Roboto" panose="02000000000000000000" pitchFamily="2" charset="0"/>
              </a:rPr>
              <a:t>®</a:t>
            </a:r>
            <a:r>
              <a:rPr lang="en-US" b="1" dirty="0">
                <a:solidFill>
                  <a:schemeClr val="accent3"/>
                </a:solidFill>
                <a:ea typeface="Roboto" panose="02000000000000000000" pitchFamily="2" charset="0"/>
                <a:cs typeface="Roboto" panose="02000000000000000000" pitchFamily="2" charset="0"/>
              </a:rPr>
              <a:t> School </a:t>
            </a:r>
            <a:r>
              <a:rPr lang="en-US" dirty="0">
                <a:ea typeface="Roboto" panose="02000000000000000000" pitchFamily="2" charset="0"/>
                <a:cs typeface="Roboto" panose="02000000000000000000" pitchFamily="2" charset="0"/>
              </a:rPr>
              <a:t>is a new mobile app for students (13+) who take certain College Board assessments in school. </a:t>
            </a:r>
            <a:endParaRPr lang="en-US" sz="1800" dirty="0"/>
          </a:p>
        </p:txBody>
      </p:sp>
      <p:sp>
        <p:nvSpPr>
          <p:cNvPr id="9" name="Title 1">
            <a:extLst>
              <a:ext uri="{FF2B5EF4-FFF2-40B4-BE49-F238E27FC236}">
                <a16:creationId xmlns:a16="http://schemas.microsoft.com/office/drawing/2014/main" id="{4E11C84C-7DA0-7BE7-5863-DA60AFE3A736}"/>
              </a:ext>
            </a:extLst>
          </p:cNvPr>
          <p:cNvSpPr>
            <a:spLocks noGrp="1"/>
          </p:cNvSpPr>
          <p:nvPr>
            <p:ph type="title"/>
          </p:nvPr>
        </p:nvSpPr>
        <p:spPr>
          <a:xfrm>
            <a:off x="375444" y="567058"/>
            <a:ext cx="7283724" cy="435173"/>
          </a:xfrm>
        </p:spPr>
        <p:txBody>
          <a:bodyPr/>
          <a:lstStyle/>
          <a:p>
            <a:r>
              <a:rPr lang="en-US"/>
              <a:t>PSAT/NMSQT</a:t>
            </a:r>
          </a:p>
        </p:txBody>
      </p:sp>
      <p:sp>
        <p:nvSpPr>
          <p:cNvPr id="12" name="Subtitle 5">
            <a:extLst>
              <a:ext uri="{FF2B5EF4-FFF2-40B4-BE49-F238E27FC236}">
                <a16:creationId xmlns:a16="http://schemas.microsoft.com/office/drawing/2014/main" id="{52AED032-2DBD-8440-412E-32DA2CA221DB}"/>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Explore College and Career Options in </a:t>
            </a:r>
            <a:r>
              <a:rPr lang="en-US" sz="1800" b="1" err="1">
                <a:solidFill>
                  <a:schemeClr val="accent3"/>
                </a:solidFill>
              </a:rPr>
              <a:t>BigFuture</a:t>
            </a:r>
            <a:r>
              <a:rPr lang="en-US" sz="1800" b="1">
                <a:solidFill>
                  <a:schemeClr val="accent3"/>
                </a:solidFill>
              </a:rPr>
              <a:t> School</a:t>
            </a:r>
          </a:p>
        </p:txBody>
      </p:sp>
      <p:sp>
        <p:nvSpPr>
          <p:cNvPr id="2" name="Text Placeholder 6">
            <a:extLst>
              <a:ext uri="{FF2B5EF4-FFF2-40B4-BE49-F238E27FC236}">
                <a16:creationId xmlns:a16="http://schemas.microsoft.com/office/drawing/2014/main" id="{8D7A42BC-FB08-77A9-F6AE-12DDBF25E222}"/>
              </a:ext>
            </a:extLst>
          </p:cNvPr>
          <p:cNvSpPr txBox="1">
            <a:spLocks/>
          </p:cNvSpPr>
          <p:nvPr/>
        </p:nvSpPr>
        <p:spPr>
          <a:xfrm>
            <a:off x="282856" y="5986408"/>
            <a:ext cx="6839639" cy="563128"/>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a:ea typeface="Roboto" panose="02000000000000000000" pitchFamily="2" charset="0"/>
                <a:cs typeface="Roboto" panose="02000000000000000000" pitchFamily="2" charset="0"/>
              </a:rPr>
              <a:t>Learn more at: </a:t>
            </a:r>
            <a:r>
              <a:rPr lang="en-US" b="1">
                <a:solidFill>
                  <a:schemeClr val="accent3"/>
                </a:solidFill>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bigfutureschool.org</a:t>
            </a:r>
            <a:endParaRPr lang="en-US" sz="1800" b="1">
              <a:solidFill>
                <a:schemeClr val="accent3"/>
              </a:solidFill>
              <a:effectLst/>
            </a:endParaRPr>
          </a:p>
        </p:txBody>
      </p:sp>
      <p:pic>
        <p:nvPicPr>
          <p:cNvPr id="4" name="Picture 3">
            <a:extLst>
              <a:ext uri="{FF2B5EF4-FFF2-40B4-BE49-F238E27FC236}">
                <a16:creationId xmlns:a16="http://schemas.microsoft.com/office/drawing/2014/main" id="{B285D69E-B91E-9159-9AF3-819EC33969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71469" y="989665"/>
            <a:ext cx="2509154" cy="5275496"/>
          </a:xfrm>
          <a:prstGeom prst="rect">
            <a:avLst/>
          </a:prstGeom>
        </p:spPr>
      </p:pic>
      <p:sp>
        <p:nvSpPr>
          <p:cNvPr id="5" name="Text Placeholder 2">
            <a:extLst>
              <a:ext uri="{FF2B5EF4-FFF2-40B4-BE49-F238E27FC236}">
                <a16:creationId xmlns:a16="http://schemas.microsoft.com/office/drawing/2014/main" id="{54230AC9-0988-0F5A-8D32-7A3E0D52FC01}"/>
              </a:ext>
            </a:extLst>
          </p:cNvPr>
          <p:cNvSpPr txBox="1">
            <a:spLocks/>
          </p:cNvSpPr>
          <p:nvPr/>
        </p:nvSpPr>
        <p:spPr>
          <a:xfrm>
            <a:off x="375444" y="2507430"/>
            <a:ext cx="7283724" cy="4137842"/>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spcBef>
                <a:spcPts val="1200"/>
              </a:spcBef>
              <a:spcAft>
                <a:spcPts val="1200"/>
              </a:spcAft>
            </a:pPr>
            <a:r>
              <a:rPr lang="en-US" dirty="0">
                <a:ea typeface="Roboto" panose="02000000000000000000" pitchFamily="2" charset="0"/>
                <a:cs typeface="Roboto" panose="02000000000000000000" pitchFamily="2" charset="0"/>
              </a:rPr>
              <a:t>Students can use the app to access their PSAT/NMSQT scores directly on their phone, along with:</a:t>
            </a:r>
          </a:p>
          <a:p>
            <a:pPr lvl="1">
              <a:spcBef>
                <a:spcPts val="600"/>
              </a:spcBef>
            </a:pPr>
            <a:r>
              <a:rPr lang="en-US" sz="1800" dirty="0"/>
              <a:t>Customized career information </a:t>
            </a:r>
          </a:p>
          <a:p>
            <a:pPr lvl="1">
              <a:spcBef>
                <a:spcPts val="600"/>
              </a:spcBef>
            </a:pPr>
            <a:r>
              <a:rPr lang="en-US" sz="1800" dirty="0"/>
              <a:t>Guidance about planning and paying for college.</a:t>
            </a:r>
          </a:p>
          <a:p>
            <a:pPr lvl="1">
              <a:spcBef>
                <a:spcPts val="600"/>
              </a:spcBef>
            </a:pPr>
            <a:r>
              <a:rPr lang="en-US" sz="1800" dirty="0"/>
              <a:t>Connections™—a feature exclusively for school day test takers that allows them to hear from nonprofit colleges and scholarship programs that may be a good match, without sharing any personal information. </a:t>
            </a:r>
          </a:p>
        </p:txBody>
      </p:sp>
    </p:spTree>
    <p:extLst>
      <p:ext uri="{BB962C8B-B14F-4D97-AF65-F5344CB8AC3E}">
        <p14:creationId xmlns:p14="http://schemas.microsoft.com/office/powerpoint/2010/main" val="323575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CE42F3-3B5D-3BE3-DC53-60BABA8CE734}"/>
              </a:ext>
            </a:extLst>
          </p:cNvPr>
          <p:cNvSpPr>
            <a:spLocks noGrp="1"/>
          </p:cNvSpPr>
          <p:nvPr>
            <p:ph type="title"/>
          </p:nvPr>
        </p:nvSpPr>
        <p:spPr>
          <a:xfrm>
            <a:off x="375444" y="567058"/>
            <a:ext cx="7283724" cy="435173"/>
          </a:xfrm>
        </p:spPr>
        <p:txBody>
          <a:bodyPr/>
          <a:lstStyle/>
          <a:p>
            <a:r>
              <a:rPr lang="en-US"/>
              <a:t>PSAT/NMSQT</a:t>
            </a:r>
          </a:p>
        </p:txBody>
      </p:sp>
      <p:sp>
        <p:nvSpPr>
          <p:cNvPr id="13" name="Subtitle 5">
            <a:extLst>
              <a:ext uri="{FF2B5EF4-FFF2-40B4-BE49-F238E27FC236}">
                <a16:creationId xmlns:a16="http://schemas.microsoft.com/office/drawing/2014/main" id="{A57DE747-A852-DD2C-63B0-A596158337DF}"/>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Accessing Score Reports</a:t>
            </a:r>
          </a:p>
        </p:txBody>
      </p:sp>
      <p:pic>
        <p:nvPicPr>
          <p:cNvPr id="5" name="Picture 4">
            <a:extLst>
              <a:ext uri="{FF2B5EF4-FFF2-40B4-BE49-F238E27FC236}">
                <a16:creationId xmlns:a16="http://schemas.microsoft.com/office/drawing/2014/main" id="{E3692618-9DAD-92F4-8361-411D3AFAEB6D}"/>
              </a:ext>
            </a:extLst>
          </p:cNvPr>
          <p:cNvPicPr>
            <a:picLocks noChangeAspect="1"/>
          </p:cNvPicPr>
          <p:nvPr/>
        </p:nvPicPr>
        <p:blipFill>
          <a:blip r:embed="rId3">
            <a:biLevel thresh="25000"/>
          </a:blip>
          <a:stretch>
            <a:fillRect/>
          </a:stretch>
        </p:blipFill>
        <p:spPr>
          <a:xfrm>
            <a:off x="9583105" y="2239963"/>
            <a:ext cx="2122985" cy="2366244"/>
          </a:xfrm>
          <a:prstGeom prst="rect">
            <a:avLst/>
          </a:prstGeom>
        </p:spPr>
      </p:pic>
      <p:sp>
        <p:nvSpPr>
          <p:cNvPr id="2" name="Text Placeholder 2">
            <a:extLst>
              <a:ext uri="{FF2B5EF4-FFF2-40B4-BE49-F238E27FC236}">
                <a16:creationId xmlns:a16="http://schemas.microsoft.com/office/drawing/2014/main" id="{3022D073-D794-6A40-621E-248CA5173B39}"/>
              </a:ext>
            </a:extLst>
          </p:cNvPr>
          <p:cNvSpPr txBox="1">
            <a:spLocks/>
          </p:cNvSpPr>
          <p:nvPr/>
        </p:nvSpPr>
        <p:spPr>
          <a:xfrm>
            <a:off x="281314" y="1699286"/>
            <a:ext cx="7318365" cy="4643437"/>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1200"/>
              </a:spcBef>
              <a:spcAft>
                <a:spcPts val="1200"/>
              </a:spcAft>
              <a:buNone/>
            </a:pPr>
            <a:r>
              <a:rPr lang="en-US" dirty="0">
                <a:ea typeface="Roboto" panose="02000000000000000000" pitchFamily="2" charset="0"/>
                <a:cs typeface="Roboto" panose="02000000000000000000" pitchFamily="2" charset="0"/>
              </a:rPr>
              <a:t>There are two ways your child can access their scores.</a:t>
            </a:r>
          </a:p>
          <a:p>
            <a:pPr marL="404813">
              <a:spcBef>
                <a:spcPts val="1200"/>
              </a:spcBef>
              <a:spcAft>
                <a:spcPts val="1200"/>
              </a:spcAft>
            </a:pPr>
            <a:r>
              <a:rPr lang="en-US" b="1" dirty="0" err="1">
                <a:ea typeface="Roboto" panose="02000000000000000000" pitchFamily="2" charset="0"/>
                <a:cs typeface="Roboto" panose="02000000000000000000" pitchFamily="2" charset="0"/>
              </a:rPr>
              <a:t>BigFuture</a:t>
            </a:r>
            <a:r>
              <a:rPr lang="en-US" b="1" dirty="0">
                <a:ea typeface="Roboto" panose="02000000000000000000" pitchFamily="2" charset="0"/>
                <a:cs typeface="Roboto" panose="02000000000000000000" pitchFamily="2" charset="0"/>
              </a:rPr>
              <a:t> School Mobile App: </a:t>
            </a:r>
            <a:r>
              <a:rPr lang="en-US" dirty="0">
                <a:ea typeface="Roboto" panose="02000000000000000000" pitchFamily="2" charset="0"/>
                <a:cs typeface="Roboto" panose="02000000000000000000" pitchFamily="2" charset="0"/>
              </a:rPr>
              <a:t>If your child chooses to provide a mobile number during the testing experience, they’ll receive a text message with information about accessing </a:t>
            </a:r>
            <a:r>
              <a:rPr lang="en-US" dirty="0" err="1">
                <a:ea typeface="Roboto" panose="02000000000000000000" pitchFamily="2" charset="0"/>
                <a:cs typeface="Roboto" panose="02000000000000000000" pitchFamily="2" charset="0"/>
              </a:rPr>
              <a:t>BigFuture</a:t>
            </a:r>
            <a:r>
              <a:rPr lang="en-US" dirty="0">
                <a:ea typeface="Roboto" panose="02000000000000000000" pitchFamily="2" charset="0"/>
                <a:cs typeface="Roboto" panose="02000000000000000000" pitchFamily="2" charset="0"/>
              </a:rPr>
              <a:t> School along with their scores. Their mobile number won’t be used for any other purpose. </a:t>
            </a:r>
          </a:p>
          <a:p>
            <a:pPr marL="404813">
              <a:spcBef>
                <a:spcPts val="1200"/>
              </a:spcBef>
              <a:spcAft>
                <a:spcPts val="1200"/>
              </a:spcAft>
            </a:pPr>
            <a:r>
              <a:rPr lang="en-US" b="1" dirty="0">
                <a:ea typeface="Roboto" panose="02000000000000000000" pitchFamily="2" charset="0"/>
                <a:cs typeface="Roboto" panose="02000000000000000000" pitchFamily="2" charset="0"/>
              </a:rPr>
              <a:t>PDF Score Report: </a:t>
            </a:r>
            <a:r>
              <a:rPr lang="en-US" dirty="0">
                <a:ea typeface="Roboto" panose="02000000000000000000" pitchFamily="2" charset="0"/>
                <a:cs typeface="Roboto" panose="02000000000000000000" pitchFamily="2" charset="0"/>
              </a:rPr>
              <a:t>[</a:t>
            </a:r>
            <a:r>
              <a:rPr lang="en-US" b="1" dirty="0">
                <a:ea typeface="Roboto" panose="02000000000000000000" pitchFamily="2" charset="0"/>
                <a:cs typeface="Roboto" panose="02000000000000000000" pitchFamily="2" charset="0"/>
              </a:rPr>
              <a:t>School-specific information about PDF score report]</a:t>
            </a:r>
            <a:endParaRPr lang="en-US" dirty="0">
              <a:ea typeface="Roboto" panose="02000000000000000000" pitchFamily="2" charset="0"/>
              <a:cs typeface="Roboto" panose="02000000000000000000" pitchFamily="2" charset="0"/>
            </a:endParaRPr>
          </a:p>
          <a:p>
            <a:pPr marL="0" indent="0">
              <a:spcBef>
                <a:spcPts val="1200"/>
              </a:spcBef>
              <a:spcAft>
                <a:spcPts val="1200"/>
              </a:spcAft>
              <a:buNone/>
            </a:pPr>
            <a:r>
              <a:rPr lang="en-US" dirty="0">
                <a:ea typeface="Roboto" panose="02000000000000000000" pitchFamily="2" charset="0"/>
                <a:cs typeface="Roboto" panose="02000000000000000000" pitchFamily="2" charset="0"/>
              </a:rPr>
              <a:t>And, as always, if your child has a personal College Board account, they can go to </a:t>
            </a:r>
            <a:r>
              <a:rPr lang="en-US" dirty="0">
                <a:solidFill>
                  <a:schemeClr val="accent3"/>
                </a:solidFill>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studentscores.collegeboard.org </a:t>
            </a:r>
            <a:r>
              <a:rPr lang="en-US" dirty="0">
                <a:ea typeface="Roboto" panose="02000000000000000000" pitchFamily="2" charset="0"/>
                <a:cs typeface="Roboto" panose="02000000000000000000" pitchFamily="2" charset="0"/>
              </a:rPr>
              <a:t>for more insights about their scores and next steps.</a:t>
            </a:r>
          </a:p>
          <a:p>
            <a:endParaRPr lang="en-US" dirty="0"/>
          </a:p>
        </p:txBody>
      </p:sp>
    </p:spTree>
    <p:extLst>
      <p:ext uri="{BB962C8B-B14F-4D97-AF65-F5344CB8AC3E}">
        <p14:creationId xmlns:p14="http://schemas.microsoft.com/office/powerpoint/2010/main" val="189884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30D3F8-F2EE-E871-1CFD-6A04EEE252BF}"/>
              </a:ext>
            </a:extLst>
          </p:cNvPr>
          <p:cNvSpPr>
            <a:spLocks noGrp="1"/>
          </p:cNvSpPr>
          <p:nvPr>
            <p:ph type="title"/>
          </p:nvPr>
        </p:nvSpPr>
        <p:spPr/>
        <p:txBody>
          <a:bodyPr/>
          <a:lstStyle/>
          <a:p>
            <a:r>
              <a:rPr lang="en-US"/>
              <a:t>PSAT/NMSQT</a:t>
            </a:r>
          </a:p>
        </p:txBody>
      </p:sp>
      <p:pic>
        <p:nvPicPr>
          <p:cNvPr id="7" name="Online Media 6" title="Understanding Your Digital PSAT/NMSQT Scores">
            <a:hlinkClick r:id="" action="ppaction://media"/>
            <a:extLst>
              <a:ext uri="{FF2B5EF4-FFF2-40B4-BE49-F238E27FC236}">
                <a16:creationId xmlns:a16="http://schemas.microsoft.com/office/drawing/2014/main" id="{E795A226-C429-CAD5-01AE-BBC04872BE5C}"/>
              </a:ext>
            </a:extLst>
          </p:cNvPr>
          <p:cNvPicPr>
            <a:picLocks noRot="1" noChangeAspect="1"/>
          </p:cNvPicPr>
          <p:nvPr>
            <a:videoFile r:link="rId1"/>
          </p:nvPr>
        </p:nvPicPr>
        <p:blipFill>
          <a:blip r:embed="rId4"/>
          <a:stretch>
            <a:fillRect/>
          </a:stretch>
        </p:blipFill>
        <p:spPr>
          <a:xfrm>
            <a:off x="2665382" y="1710619"/>
            <a:ext cx="7638881" cy="4315968"/>
          </a:xfrm>
          <a:prstGeom prst="rect">
            <a:avLst/>
          </a:prstGeom>
          <a:ln>
            <a:solidFill>
              <a:schemeClr val="bg1"/>
            </a:solidFill>
          </a:ln>
        </p:spPr>
      </p:pic>
    </p:spTree>
    <p:extLst>
      <p:ext uri="{BB962C8B-B14F-4D97-AF65-F5344CB8AC3E}">
        <p14:creationId xmlns:p14="http://schemas.microsoft.com/office/powerpoint/2010/main" val="9672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CE42F3-3B5D-3BE3-DC53-60BABA8CE734}"/>
              </a:ext>
            </a:extLst>
          </p:cNvPr>
          <p:cNvSpPr>
            <a:spLocks noGrp="1"/>
          </p:cNvSpPr>
          <p:nvPr>
            <p:ph type="title"/>
          </p:nvPr>
        </p:nvSpPr>
        <p:spPr>
          <a:xfrm>
            <a:off x="375444" y="567058"/>
            <a:ext cx="7283724" cy="435173"/>
          </a:xfrm>
        </p:spPr>
        <p:txBody>
          <a:bodyPr/>
          <a:lstStyle/>
          <a:p>
            <a:r>
              <a:rPr lang="en-US"/>
              <a:t>PSAT/NMSQT</a:t>
            </a:r>
          </a:p>
        </p:txBody>
      </p:sp>
      <p:sp>
        <p:nvSpPr>
          <p:cNvPr id="13" name="Subtitle 5">
            <a:extLst>
              <a:ext uri="{FF2B5EF4-FFF2-40B4-BE49-F238E27FC236}">
                <a16:creationId xmlns:a16="http://schemas.microsoft.com/office/drawing/2014/main" id="{A57DE747-A852-DD2C-63B0-A596158337DF}"/>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Testing Details</a:t>
            </a:r>
          </a:p>
        </p:txBody>
      </p:sp>
      <p:pic>
        <p:nvPicPr>
          <p:cNvPr id="2" name="Picture 1">
            <a:extLst>
              <a:ext uri="{FF2B5EF4-FFF2-40B4-BE49-F238E27FC236}">
                <a16:creationId xmlns:a16="http://schemas.microsoft.com/office/drawing/2014/main" id="{3BFB0F5E-6C16-8D4B-DD7F-0808A4D4938D}"/>
              </a:ext>
            </a:extLst>
          </p:cNvPr>
          <p:cNvPicPr>
            <a:picLocks noChangeAspect="1"/>
          </p:cNvPicPr>
          <p:nvPr/>
        </p:nvPicPr>
        <p:blipFill>
          <a:blip r:embed="rId3"/>
          <a:stretch>
            <a:fillRect/>
          </a:stretch>
        </p:blipFill>
        <p:spPr>
          <a:xfrm>
            <a:off x="8909096" y="2224105"/>
            <a:ext cx="3031891" cy="2698716"/>
          </a:xfrm>
          <a:prstGeom prst="rect">
            <a:avLst/>
          </a:prstGeom>
        </p:spPr>
      </p:pic>
      <p:sp>
        <p:nvSpPr>
          <p:cNvPr id="5" name="Text Placeholder 2">
            <a:extLst>
              <a:ext uri="{FF2B5EF4-FFF2-40B4-BE49-F238E27FC236}">
                <a16:creationId xmlns:a16="http://schemas.microsoft.com/office/drawing/2014/main" id="{AEED5EA6-2476-6091-1306-7079285B5E50}"/>
              </a:ext>
            </a:extLst>
          </p:cNvPr>
          <p:cNvSpPr txBox="1">
            <a:spLocks/>
          </p:cNvSpPr>
          <p:nvPr/>
        </p:nvSpPr>
        <p:spPr>
          <a:xfrm>
            <a:off x="281314" y="1833213"/>
            <a:ext cx="6980097" cy="4115254"/>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lnSpc>
                <a:spcPct val="200000"/>
              </a:lnSpc>
            </a:pPr>
            <a:r>
              <a:rPr lang="en-US" b="1"/>
              <a:t>Date:</a:t>
            </a:r>
            <a:r>
              <a:rPr lang="en-US"/>
              <a:t>  </a:t>
            </a:r>
          </a:p>
          <a:p>
            <a:pPr>
              <a:lnSpc>
                <a:spcPct val="200000"/>
              </a:lnSpc>
            </a:pPr>
            <a:r>
              <a:rPr lang="en-US" b="1"/>
              <a:t>Time:</a:t>
            </a:r>
            <a:r>
              <a:rPr lang="en-US"/>
              <a:t> </a:t>
            </a:r>
          </a:p>
          <a:p>
            <a:pPr>
              <a:lnSpc>
                <a:spcPct val="200000"/>
              </a:lnSpc>
            </a:pPr>
            <a:r>
              <a:rPr lang="en-US" b="1"/>
              <a:t>Location:</a:t>
            </a:r>
            <a:r>
              <a:rPr lang="en-US"/>
              <a:t>  </a:t>
            </a:r>
          </a:p>
          <a:p>
            <a:pPr>
              <a:lnSpc>
                <a:spcPct val="200000"/>
              </a:lnSpc>
            </a:pPr>
            <a:r>
              <a:rPr lang="en-US" b="1"/>
              <a:t>Format:</a:t>
            </a:r>
            <a:r>
              <a:rPr lang="en-US"/>
              <a:t> Digital</a:t>
            </a:r>
          </a:p>
          <a:p>
            <a:pPr>
              <a:lnSpc>
                <a:spcPct val="200000"/>
              </a:lnSpc>
            </a:pPr>
            <a:r>
              <a:rPr lang="en-US" b="1"/>
              <a:t>Score Release:</a:t>
            </a:r>
            <a:endParaRPr lang="en-US"/>
          </a:p>
          <a:p>
            <a:pPr>
              <a:lnSpc>
                <a:spcPct val="200000"/>
              </a:lnSpc>
            </a:pPr>
            <a:r>
              <a:rPr lang="en-US" b="1"/>
              <a:t>Important reminders:</a:t>
            </a:r>
            <a:r>
              <a:rPr lang="en-US"/>
              <a:t> </a:t>
            </a:r>
          </a:p>
        </p:txBody>
      </p:sp>
    </p:spTree>
    <p:extLst>
      <p:ext uri="{BB962C8B-B14F-4D97-AF65-F5344CB8AC3E}">
        <p14:creationId xmlns:p14="http://schemas.microsoft.com/office/powerpoint/2010/main" val="319004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2" y="3040501"/>
            <a:ext cx="5085400" cy="762137"/>
          </a:xfrm>
        </p:spPr>
        <p:txBody>
          <a:bodyPr/>
          <a:lstStyle/>
          <a:p>
            <a:r>
              <a:rPr lang="en-US" sz="4800"/>
              <a:t>PSAT 8/9</a:t>
            </a:r>
            <a:endParaRPr lang="en-US"/>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96B3B537-3B53-0841-842B-78DAEC5F0396}"/>
              </a:ext>
            </a:extLst>
          </p:cNvPr>
          <p:cNvSpPr>
            <a:spLocks noGrp="1"/>
          </p:cNvSpPr>
          <p:nvPr>
            <p:ph type="pic" sz="quarter" idx="12"/>
          </p:nvPr>
        </p:nvSpPr>
        <p:spPr/>
        <p:txBody>
          <a:bodyPr/>
          <a:lstStyle/>
          <a:p>
            <a:endParaRPr lang="en-US"/>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3">
            <a:extLst>
              <a:ext uri="{28A0092B-C50C-407E-A947-70E740481C1C}">
                <a14:useLocalDpi xmlns:a14="http://schemas.microsoft.com/office/drawing/2010/main" val="0"/>
              </a:ext>
            </a:extLst>
          </a:blip>
          <a:srcRect l="6" r="6"/>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1232834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46E5-CA7B-19E5-B7DC-AD857E0D1F64}"/>
              </a:ext>
            </a:extLst>
          </p:cNvPr>
          <p:cNvSpPr>
            <a:spLocks noGrp="1"/>
          </p:cNvSpPr>
          <p:nvPr>
            <p:ph type="title"/>
          </p:nvPr>
        </p:nvSpPr>
        <p:spPr/>
        <p:txBody>
          <a:bodyPr/>
          <a:lstStyle/>
          <a:p>
            <a:r>
              <a:rPr lang="en-US"/>
              <a:t>PSAT 8/9</a:t>
            </a:r>
          </a:p>
        </p:txBody>
      </p:sp>
      <p:sp>
        <p:nvSpPr>
          <p:cNvPr id="3" name="Text Placeholder 2">
            <a:extLst>
              <a:ext uri="{FF2B5EF4-FFF2-40B4-BE49-F238E27FC236}">
                <a16:creationId xmlns:a16="http://schemas.microsoft.com/office/drawing/2014/main" id="{8BD16439-8074-E622-8D20-8F18ADC3EC8D}"/>
              </a:ext>
            </a:extLst>
          </p:cNvPr>
          <p:cNvSpPr>
            <a:spLocks noGrp="1"/>
          </p:cNvSpPr>
          <p:nvPr>
            <p:ph type="body" sz="quarter" idx="10"/>
          </p:nvPr>
        </p:nvSpPr>
        <p:spPr>
          <a:xfrm>
            <a:off x="296581" y="1833213"/>
            <a:ext cx="6569642" cy="4643437"/>
          </a:xfrm>
        </p:spPr>
        <p:txBody>
          <a:bodyPr/>
          <a:lstStyle/>
          <a:p>
            <a:pPr marL="0" indent="0">
              <a:buNone/>
            </a:pPr>
            <a:r>
              <a:rPr lang="en-US" sz="1800">
                <a:ea typeface="Calibri" panose="020F0502020204030204" pitchFamily="34" charset="0"/>
                <a:cs typeface="Arial" panose="020B0604020202020204" pitchFamily="34" charset="0"/>
              </a:rPr>
              <a:t>The PSAT 8/9 is the entry point to the SAT Suite of Assessments and is designed for 8th or 9th graders to take as they start their high school journey. </a:t>
            </a:r>
          </a:p>
          <a:p>
            <a:pPr marL="0" indent="0">
              <a:buNone/>
            </a:pPr>
            <a:endParaRPr lang="en-US" sz="1800">
              <a:ea typeface="Calibri" panose="020F0502020204030204" pitchFamily="34" charset="0"/>
              <a:cs typeface="Arial" panose="020B0604020202020204" pitchFamily="34" charset="0"/>
            </a:endParaRPr>
          </a:p>
          <a:p>
            <a:pPr marL="0" indent="0">
              <a:lnSpc>
                <a:spcPct val="120000"/>
              </a:lnSpc>
              <a:buFont typeface="Verdana" pitchFamily="34" charset="0"/>
              <a:buNone/>
            </a:pPr>
            <a:r>
              <a:rPr lang="en-US" b="1">
                <a:solidFill>
                  <a:schemeClr val="accent3"/>
                </a:solidFill>
                <a:ea typeface="Calibri" panose="020F0502020204030204" pitchFamily="34" charset="0"/>
                <a:cs typeface="Arial" panose="020B0604020202020204" pitchFamily="34" charset="0"/>
              </a:rPr>
              <a:t>Know where they are—and where they can go</a:t>
            </a:r>
          </a:p>
          <a:p>
            <a:pPr marL="0" indent="0">
              <a:lnSpc>
                <a:spcPct val="120000"/>
              </a:lnSpc>
              <a:buFont typeface="Verdana" pitchFamily="34" charset="0"/>
              <a:buNone/>
            </a:pPr>
            <a:r>
              <a:rPr lang="en-US" sz="1800">
                <a:ea typeface="Calibri" panose="020F0502020204030204" pitchFamily="34" charset="0"/>
                <a:cs typeface="Arial" panose="020B0604020202020204" pitchFamily="34" charset="0"/>
              </a:rPr>
              <a:t>Results from the PSAT 8/9 help set a baseline so you’ll know what skills and knowledge your child should practice for continued success in high school and in college and career.</a:t>
            </a:r>
          </a:p>
          <a:p>
            <a:endParaRPr lang="en-US"/>
          </a:p>
        </p:txBody>
      </p:sp>
      <p:sp>
        <p:nvSpPr>
          <p:cNvPr id="4" name="Subtitle 3">
            <a:extLst>
              <a:ext uri="{FF2B5EF4-FFF2-40B4-BE49-F238E27FC236}">
                <a16:creationId xmlns:a16="http://schemas.microsoft.com/office/drawing/2014/main" id="{934C2E4D-4DED-6DA2-511D-15A2BCCEE757}"/>
              </a:ext>
            </a:extLst>
          </p:cNvPr>
          <p:cNvSpPr txBox="1">
            <a:spLocks/>
          </p:cNvSpPr>
          <p:nvPr/>
        </p:nvSpPr>
        <p:spPr>
          <a:xfrm>
            <a:off x="296581"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b="1">
                <a:solidFill>
                  <a:srgbClr val="029CDE"/>
                </a:solidFill>
              </a:rPr>
              <a:t>Your Child’s Head Start Starts Here</a:t>
            </a:r>
          </a:p>
        </p:txBody>
      </p:sp>
      <p:pic>
        <p:nvPicPr>
          <p:cNvPr id="9" name="Picture 8">
            <a:extLst>
              <a:ext uri="{FF2B5EF4-FFF2-40B4-BE49-F238E27FC236}">
                <a16:creationId xmlns:a16="http://schemas.microsoft.com/office/drawing/2014/main" id="{BF7FFDCD-DC0E-A9A4-BA3B-244908A9BD36}"/>
              </a:ext>
            </a:extLst>
          </p:cNvPr>
          <p:cNvPicPr>
            <a:picLocks noChangeAspect="1"/>
          </p:cNvPicPr>
          <p:nvPr/>
        </p:nvPicPr>
        <p:blipFill>
          <a:blip r:embed="rId3"/>
          <a:stretch>
            <a:fillRect/>
          </a:stretch>
        </p:blipFill>
        <p:spPr>
          <a:xfrm>
            <a:off x="8623720" y="2105072"/>
            <a:ext cx="3579930" cy="2936782"/>
          </a:xfrm>
          <a:prstGeom prst="rect">
            <a:avLst/>
          </a:prstGeom>
        </p:spPr>
      </p:pic>
      <p:sp>
        <p:nvSpPr>
          <p:cNvPr id="5" name="TextBox 4">
            <a:extLst>
              <a:ext uri="{FF2B5EF4-FFF2-40B4-BE49-F238E27FC236}">
                <a16:creationId xmlns:a16="http://schemas.microsoft.com/office/drawing/2014/main" id="{5293F14D-C33B-5783-0E83-2692508B1FDC}"/>
              </a:ext>
            </a:extLst>
          </p:cNvPr>
          <p:cNvSpPr txBox="1"/>
          <p:nvPr/>
        </p:nvSpPr>
        <p:spPr>
          <a:xfrm>
            <a:off x="375444" y="5771681"/>
            <a:ext cx="7473661" cy="630572"/>
          </a:xfrm>
          <a:prstGeom prst="rect">
            <a:avLst/>
          </a:prstGeom>
          <a:noFill/>
        </p:spPr>
        <p:txBody>
          <a:bodyPr wrap="square" lIns="37917" tIns="37917" rIns="37917" bIns="37917" rtlCol="0">
            <a:spAutoFit/>
          </a:bodyPr>
          <a:lstStyle/>
          <a:p>
            <a:r>
              <a:rPr lang="en-US" altLang="zh-CN"/>
              <a:t>Learn more at: </a:t>
            </a:r>
            <a:br>
              <a:rPr lang="en-US" altLang="zh-CN"/>
            </a:br>
            <a:r>
              <a:rPr lang="en-US" u="sng">
                <a:solidFill>
                  <a:schemeClr val="accent3"/>
                </a:solidFill>
                <a:ea typeface="Calibri" panose="020F0502020204030204" pitchFamily="34" charset="0"/>
                <a:hlinkClick r:id="rId4">
                  <a:extLst>
                    <a:ext uri="{A12FA001-AC4F-418D-AE19-62706E023703}">
                      <ahyp:hlinkClr xmlns:ahyp="http://schemas.microsoft.com/office/drawing/2018/hyperlinkcolor" val="tx"/>
                    </a:ext>
                  </a:extLst>
                </a:hlinkClick>
              </a:rPr>
              <a:t>https://satsuite.collegeboard.org/psat-8-9</a:t>
            </a:r>
            <a:endParaRPr lang="en-US" altLang="zh-CN">
              <a:solidFill>
                <a:schemeClr val="accent3"/>
              </a:solidFill>
            </a:endParaRPr>
          </a:p>
        </p:txBody>
      </p:sp>
    </p:spTree>
    <p:extLst>
      <p:ext uri="{BB962C8B-B14F-4D97-AF65-F5344CB8AC3E}">
        <p14:creationId xmlns:p14="http://schemas.microsoft.com/office/powerpoint/2010/main" val="590238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4C5DBC-A0B4-A047-948F-E03F84B5577F}"/>
              </a:ext>
            </a:extLst>
          </p:cNvPr>
          <p:cNvSpPr>
            <a:spLocks noGrp="1"/>
          </p:cNvSpPr>
          <p:nvPr>
            <p:ph type="ctrTitle"/>
          </p:nvPr>
        </p:nvSpPr>
        <p:spPr>
          <a:xfrm>
            <a:off x="181480" y="184728"/>
            <a:ext cx="12478327" cy="6853668"/>
          </a:xfrm>
          <a:solidFill>
            <a:schemeClr val="accent3">
              <a:alpha val="80000"/>
            </a:schemeClr>
          </a:solidFill>
        </p:spPr>
        <p:txBody>
          <a:bodyPr/>
          <a:lstStyle/>
          <a:p>
            <a:r>
              <a:rPr lang="en-US" sz="6000" b="1"/>
              <a:t>Digital PSAT 8/9:</a:t>
            </a:r>
            <a:br>
              <a:rPr lang="en-US" sz="6000" b="1"/>
            </a:br>
            <a:r>
              <a:rPr lang="en-US" sz="6000" b="1"/>
              <a:t>What to Expect</a:t>
            </a:r>
          </a:p>
        </p:txBody>
      </p:sp>
    </p:spTree>
    <p:extLst>
      <p:ext uri="{BB962C8B-B14F-4D97-AF65-F5344CB8AC3E}">
        <p14:creationId xmlns:p14="http://schemas.microsoft.com/office/powerpoint/2010/main" val="121650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CC1ADB-76E1-86B8-0701-A11A108542EA}"/>
              </a:ext>
            </a:extLst>
          </p:cNvPr>
          <p:cNvSpPr>
            <a:spLocks noGrp="1"/>
          </p:cNvSpPr>
          <p:nvPr>
            <p:ph type="title"/>
          </p:nvPr>
        </p:nvSpPr>
        <p:spPr/>
        <p:txBody>
          <a:bodyPr/>
          <a:lstStyle/>
          <a:p>
            <a:r>
              <a:rPr lang="en-US"/>
              <a:t>PSAT 8/9</a:t>
            </a:r>
          </a:p>
        </p:txBody>
      </p:sp>
      <p:sp>
        <p:nvSpPr>
          <p:cNvPr id="6" name="Text Placeholder 5">
            <a:extLst>
              <a:ext uri="{FF2B5EF4-FFF2-40B4-BE49-F238E27FC236}">
                <a16:creationId xmlns:a16="http://schemas.microsoft.com/office/drawing/2014/main" id="{372DCE12-50ED-7BB7-CC61-CFCE2069E204}"/>
              </a:ext>
            </a:extLst>
          </p:cNvPr>
          <p:cNvSpPr>
            <a:spLocks noGrp="1"/>
          </p:cNvSpPr>
          <p:nvPr>
            <p:ph type="body" sz="quarter" idx="10"/>
          </p:nvPr>
        </p:nvSpPr>
        <p:spPr>
          <a:xfrm>
            <a:off x="269040" y="1699286"/>
            <a:ext cx="12176484" cy="4643437"/>
          </a:xfrm>
        </p:spPr>
        <p:txBody>
          <a:bodyPr>
            <a:normAutofit/>
          </a:bodyPr>
          <a:lstStyle/>
          <a:p>
            <a:pPr marL="0" indent="0">
              <a:buNone/>
            </a:pPr>
            <a:r>
              <a:rPr lang="en-US" altLang="zh-CN"/>
              <a:t>The best way students can prepare for the digital PSAT 8/9 is by focusing on the skills they’re learning in class. </a:t>
            </a:r>
            <a:r>
              <a:rPr lang="en-US"/>
              <a:t>Watch this video to learn more.</a:t>
            </a:r>
            <a:endParaRPr lang="en-US" altLang="zh-CN"/>
          </a:p>
          <a:p>
            <a:pPr marL="0" indent="0">
              <a:buNone/>
            </a:pPr>
            <a:endParaRPr lang="en-US" sz="1600"/>
          </a:p>
        </p:txBody>
      </p:sp>
      <p:sp>
        <p:nvSpPr>
          <p:cNvPr id="5" name="Subtitle 4">
            <a:extLst>
              <a:ext uri="{FF2B5EF4-FFF2-40B4-BE49-F238E27FC236}">
                <a16:creationId xmlns:a16="http://schemas.microsoft.com/office/drawing/2014/main" id="{A71C4713-2942-FC71-081A-2BD4E186E475}"/>
              </a:ext>
            </a:extLst>
          </p:cNvPr>
          <p:cNvSpPr>
            <a:spLocks noGrp="1"/>
          </p:cNvSpPr>
          <p:nvPr>
            <p:ph type="subTitle" idx="1"/>
          </p:nvPr>
        </p:nvSpPr>
        <p:spPr/>
        <p:txBody>
          <a:bodyPr/>
          <a:lstStyle/>
          <a:p>
            <a:r>
              <a:rPr lang="en-US"/>
              <a:t>What to Expect</a:t>
            </a:r>
          </a:p>
        </p:txBody>
      </p:sp>
      <p:pic>
        <p:nvPicPr>
          <p:cNvPr id="7" name="Online Media 6" title="What to expect with the digital PSAT 8/9">
            <a:hlinkClick r:id="" action="ppaction://media"/>
            <a:extLst>
              <a:ext uri="{FF2B5EF4-FFF2-40B4-BE49-F238E27FC236}">
                <a16:creationId xmlns:a16="http://schemas.microsoft.com/office/drawing/2014/main" id="{75666740-8E2C-8C2F-908B-13E7B1D0D855}"/>
              </a:ext>
            </a:extLst>
          </p:cNvPr>
          <p:cNvPicPr>
            <a:picLocks noRot="1" noChangeAspect="1"/>
          </p:cNvPicPr>
          <p:nvPr>
            <a:videoFile r:link="rId1"/>
          </p:nvPr>
        </p:nvPicPr>
        <p:blipFill>
          <a:blip r:embed="rId4"/>
          <a:stretch>
            <a:fillRect/>
          </a:stretch>
        </p:blipFill>
        <p:spPr>
          <a:xfrm>
            <a:off x="2980944" y="2511836"/>
            <a:ext cx="6618978" cy="3739723"/>
          </a:xfrm>
          <a:prstGeom prst="rect">
            <a:avLst/>
          </a:prstGeom>
        </p:spPr>
      </p:pic>
    </p:spTree>
    <p:extLst>
      <p:ext uri="{BB962C8B-B14F-4D97-AF65-F5344CB8AC3E}">
        <p14:creationId xmlns:p14="http://schemas.microsoft.com/office/powerpoint/2010/main" val="109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4C5DBC-A0B4-A047-948F-E03F84B5577F}"/>
              </a:ext>
            </a:extLst>
          </p:cNvPr>
          <p:cNvSpPr>
            <a:spLocks noGrp="1"/>
          </p:cNvSpPr>
          <p:nvPr>
            <p:ph type="ctrTitle"/>
          </p:nvPr>
        </p:nvSpPr>
        <p:spPr>
          <a:xfrm>
            <a:off x="181480" y="184728"/>
            <a:ext cx="12478327" cy="6853668"/>
          </a:xfrm>
          <a:solidFill>
            <a:schemeClr val="accent3">
              <a:alpha val="80000"/>
            </a:schemeClr>
          </a:solidFill>
        </p:spPr>
        <p:txBody>
          <a:bodyPr/>
          <a:lstStyle/>
          <a:p>
            <a:r>
              <a:rPr lang="en-US" sz="6000" b="1" dirty="0"/>
              <a:t>Explore the Benefits </a:t>
            </a:r>
            <a:br>
              <a:rPr lang="en-US" sz="6000" b="1" dirty="0"/>
            </a:br>
            <a:r>
              <a:rPr lang="en-US" sz="6000" b="1" dirty="0"/>
              <a:t>of Their Score</a:t>
            </a:r>
          </a:p>
        </p:txBody>
      </p:sp>
    </p:spTree>
    <p:extLst>
      <p:ext uri="{BB962C8B-B14F-4D97-AF65-F5344CB8AC3E}">
        <p14:creationId xmlns:p14="http://schemas.microsoft.com/office/powerpoint/2010/main" val="307215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1" y="2053095"/>
            <a:ext cx="5201021" cy="2931742"/>
          </a:xfrm>
        </p:spPr>
        <p:txBody>
          <a:bodyPr/>
          <a:lstStyle/>
          <a:p>
            <a:r>
              <a:rPr lang="en-US"/>
              <a:t>What you need </a:t>
            </a:r>
            <a:br>
              <a:rPr lang="en-US"/>
            </a:br>
            <a:r>
              <a:rPr lang="en-US"/>
              <a:t>to know about the digital SAT Suite of Assessments </a:t>
            </a:r>
          </a:p>
        </p:txBody>
      </p:sp>
      <p:sp>
        <p:nvSpPr>
          <p:cNvPr id="15" name="Text Placeholder 14"/>
          <p:cNvSpPr>
            <a:spLocks noGrp="1"/>
          </p:cNvSpPr>
          <p:nvPr>
            <p:ph type="body" sz="quarter" idx="11"/>
          </p:nvPr>
        </p:nvSpPr>
        <p:spPr/>
        <p:txBody>
          <a:bodyPr/>
          <a:lstStyle/>
          <a:p>
            <a:endParaRPr lang="en-US"/>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96B3B537-3B53-0841-842B-78DAEC5F0396}"/>
              </a:ext>
            </a:extLst>
          </p:cNvPr>
          <p:cNvSpPr>
            <a:spLocks noGrp="1"/>
          </p:cNvSpPr>
          <p:nvPr>
            <p:ph type="pic" sz="quarter" idx="12"/>
          </p:nvPr>
        </p:nvSpPr>
        <p:spPr/>
        <p:txBody>
          <a:bodyPr/>
          <a:lstStyle/>
          <a:p>
            <a:endParaRPr lang="en-US"/>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3">
            <a:extLst>
              <a:ext uri="{28A0092B-C50C-407E-A947-70E740481C1C}">
                <a14:useLocalDpi xmlns:a14="http://schemas.microsoft.com/office/drawing/2010/main" val="0"/>
              </a:ext>
            </a:extLst>
          </a:blip>
          <a:srcRect l="6" r="6"/>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2058499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a:xfrm>
            <a:off x="375444" y="567058"/>
            <a:ext cx="12070080" cy="435173"/>
          </a:xfrm>
        </p:spPr>
        <p:txBody>
          <a:bodyPr/>
          <a:lstStyle/>
          <a:p>
            <a:r>
              <a:rPr lang="en-US"/>
              <a:t>PSAT 8/9</a:t>
            </a:r>
          </a:p>
        </p:txBody>
      </p:sp>
      <p:grpSp>
        <p:nvGrpSpPr>
          <p:cNvPr id="3" name="Group 2">
            <a:extLst>
              <a:ext uri="{FF2B5EF4-FFF2-40B4-BE49-F238E27FC236}">
                <a16:creationId xmlns:a16="http://schemas.microsoft.com/office/drawing/2014/main" id="{BF9F8426-A514-DA43-8477-8320AD9062F2}"/>
              </a:ext>
            </a:extLst>
          </p:cNvPr>
          <p:cNvGrpSpPr/>
          <p:nvPr/>
        </p:nvGrpSpPr>
        <p:grpSpPr>
          <a:xfrm flipH="1">
            <a:off x="7139315" y="1621381"/>
            <a:ext cx="5306209" cy="3980361"/>
            <a:chOff x="2634462" y="1591550"/>
            <a:chExt cx="3370923" cy="2429646"/>
          </a:xfrm>
        </p:grpSpPr>
        <p:sp>
          <p:nvSpPr>
            <p:cNvPr id="4" name="Right Triangle 3">
              <a:extLst>
                <a:ext uri="{FF2B5EF4-FFF2-40B4-BE49-F238E27FC236}">
                  <a16:creationId xmlns:a16="http://schemas.microsoft.com/office/drawing/2014/main" id="{66EE49C7-50E2-116F-560B-0EE3A8368B63}"/>
                </a:ext>
              </a:extLst>
            </p:cNvPr>
            <p:cNvSpPr/>
            <p:nvPr/>
          </p:nvSpPr>
          <p:spPr>
            <a:xfrm rot="10800000">
              <a:off x="5372720" y="3423127"/>
              <a:ext cx="632665" cy="598069"/>
            </a:xfrm>
            <a:prstGeom prst="rtTriangl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Roboto Slab"/>
                <a:ea typeface="+mn-ea"/>
                <a:cs typeface="+mn-cs"/>
              </a:endParaRPr>
            </a:p>
          </p:txBody>
        </p:sp>
        <p:sp>
          <p:nvSpPr>
            <p:cNvPr id="5" name="Rectangle 4">
              <a:extLst>
                <a:ext uri="{FF2B5EF4-FFF2-40B4-BE49-F238E27FC236}">
                  <a16:creationId xmlns:a16="http://schemas.microsoft.com/office/drawing/2014/main" id="{CDDE0889-D585-EB41-51D9-27CFD5719477}"/>
                </a:ext>
              </a:extLst>
            </p:cNvPr>
            <p:cNvSpPr/>
            <p:nvPr/>
          </p:nvSpPr>
          <p:spPr>
            <a:xfrm>
              <a:off x="2634462" y="1591550"/>
              <a:ext cx="3370923" cy="215996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0" tIns="365760" rIns="457200" bIns="36576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Roboto Slab"/>
                  <a:ea typeface="+mn-ea"/>
                  <a:cs typeface="+mn-cs"/>
                </a:rPr>
                <a:t>Did you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Roboto"/>
                  <a:ea typeface="+mn-ea"/>
                  <a:cs typeface="+mn-cs"/>
                </a:rPr>
                <a:t>Students who take and complete an AP course are better positioned to succeed in future high school classes and college.</a:t>
              </a:r>
            </a:p>
          </p:txBody>
        </p:sp>
      </p:grpSp>
      <p:sp>
        <p:nvSpPr>
          <p:cNvPr id="17" name="Text Placeholder 2">
            <a:extLst>
              <a:ext uri="{FF2B5EF4-FFF2-40B4-BE49-F238E27FC236}">
                <a16:creationId xmlns:a16="http://schemas.microsoft.com/office/drawing/2014/main" id="{2C146D0B-3B2A-8B0C-E58C-8BF2D63B3BDA}"/>
              </a:ext>
            </a:extLst>
          </p:cNvPr>
          <p:cNvSpPr>
            <a:spLocks noGrp="1"/>
          </p:cNvSpPr>
          <p:nvPr>
            <p:ph type="body" sz="quarter" idx="10"/>
          </p:nvPr>
        </p:nvSpPr>
        <p:spPr>
          <a:xfrm>
            <a:off x="375444" y="3060232"/>
            <a:ext cx="7283724" cy="2345485"/>
          </a:xfrm>
        </p:spPr>
        <p:txBody>
          <a:bodyPr>
            <a:normAutofit/>
          </a:bodyPr>
          <a:lstStyle/>
          <a:p>
            <a:r>
              <a:rPr lang="en-US"/>
              <a:t>AP Art History</a:t>
            </a:r>
          </a:p>
          <a:p>
            <a:r>
              <a:rPr lang="en-US"/>
              <a:t>AP Computer Science Principals</a:t>
            </a:r>
          </a:p>
          <a:p>
            <a:r>
              <a:rPr lang="en-US"/>
              <a:t>AP European History</a:t>
            </a:r>
          </a:p>
          <a:p>
            <a:r>
              <a:rPr lang="en-US"/>
              <a:t>AP Human Geography</a:t>
            </a:r>
          </a:p>
          <a:p>
            <a:r>
              <a:rPr lang="en-US"/>
              <a:t>AP Seminar</a:t>
            </a:r>
          </a:p>
          <a:p>
            <a:r>
              <a:rPr lang="en-US"/>
              <a:t>AP World History</a:t>
            </a:r>
          </a:p>
        </p:txBody>
      </p:sp>
      <p:sp>
        <p:nvSpPr>
          <p:cNvPr id="18" name="Subtitle 5">
            <a:extLst>
              <a:ext uri="{FF2B5EF4-FFF2-40B4-BE49-F238E27FC236}">
                <a16:creationId xmlns:a16="http://schemas.microsoft.com/office/drawing/2014/main" id="{931F6C6D-237A-1A9C-D729-53F83B1B5FA3}"/>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marR="0" lvl="0" indent="0" algn="l" defTabSz="981075" rtl="0" eaLnBrk="1" fontAlgn="base" latinLnBrk="0" hangingPunct="1">
              <a:lnSpc>
                <a:spcPct val="100000"/>
              </a:lnSpc>
              <a:spcBef>
                <a:spcPct val="40000"/>
              </a:spcBef>
              <a:spcAft>
                <a:spcPct val="0"/>
              </a:spcAft>
              <a:buClr>
                <a:srgbClr val="009CDE"/>
              </a:buClr>
              <a:buSzPts val="2400"/>
              <a:buFont typeface="Verdana" pitchFamily="34" charset="0"/>
              <a:buNone/>
              <a:tabLst/>
              <a:defRPr/>
            </a:pPr>
            <a:r>
              <a:rPr kumimoji="0" lang="en-US" altLang="zh-CN" sz="1800" b="1" i="0" u="none" strike="noStrike" kern="1200" cap="none" spc="0" normalizeH="0" baseline="0" noProof="1">
                <a:ln>
                  <a:noFill/>
                </a:ln>
                <a:solidFill>
                  <a:srgbClr val="029CDE"/>
                </a:solidFill>
                <a:effectLst/>
                <a:uLnTx/>
                <a:uFillTx/>
                <a:latin typeface="Roboto"/>
                <a:ea typeface="+mn-ea"/>
                <a:cs typeface="+mn-cs"/>
              </a:rPr>
              <a:t>Find Out About Their AP Potential</a:t>
            </a:r>
          </a:p>
        </p:txBody>
      </p:sp>
      <p:sp>
        <p:nvSpPr>
          <p:cNvPr id="19" name="Text Placeholder 6">
            <a:extLst>
              <a:ext uri="{FF2B5EF4-FFF2-40B4-BE49-F238E27FC236}">
                <a16:creationId xmlns:a16="http://schemas.microsoft.com/office/drawing/2014/main" id="{5197A183-0FF2-BA44-F3B2-8ECF779B899D}"/>
              </a:ext>
            </a:extLst>
          </p:cNvPr>
          <p:cNvSpPr txBox="1">
            <a:spLocks/>
          </p:cNvSpPr>
          <p:nvPr/>
        </p:nvSpPr>
        <p:spPr>
          <a:xfrm>
            <a:off x="299677" y="1833213"/>
            <a:ext cx="6363606" cy="1555446"/>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marR="0" lvl="0" indent="0" algn="l" defTabSz="981075" rtl="0" eaLnBrk="1" fontAlgn="base" latinLnBrk="0" hangingPunct="1">
              <a:lnSpc>
                <a:spcPct val="100000"/>
              </a:lnSpc>
              <a:spcBef>
                <a:spcPct val="40000"/>
              </a:spcBef>
              <a:spcAft>
                <a:spcPct val="0"/>
              </a:spcAft>
              <a:buClr>
                <a:srgbClr val="009CDE"/>
              </a:buClr>
              <a:buSzPct val="80000"/>
              <a:buFont typeface="Verdana" pitchFamily="34" charset="0"/>
              <a:buNone/>
              <a:tabLst/>
              <a:defRPr/>
            </a:pPr>
            <a:r>
              <a:rPr kumimoji="0" lang="en-US" altLang="zh-CN" sz="1800" b="0" i="0" u="none" strike="noStrike" kern="1200" cap="none" spc="0" normalizeH="0" baseline="0" noProof="1">
                <a:ln>
                  <a:noFill/>
                </a:ln>
                <a:solidFill>
                  <a:srgbClr val="1E1E1E"/>
                </a:solidFill>
                <a:effectLst/>
                <a:uLnTx/>
                <a:uFillTx/>
                <a:latin typeface="Roboto"/>
                <a:ea typeface="+mn-ea"/>
                <a:cs typeface="+mn-cs"/>
              </a:rPr>
              <a:t>Based on their scores, your child will get recommendations about certain AP</a:t>
            </a:r>
            <a:r>
              <a:rPr kumimoji="0" lang="en-US" altLang="zh-CN" sz="1800" b="0" i="0" u="none" strike="noStrike" kern="1200" cap="none" spc="0" normalizeH="0" baseline="30000" noProof="1">
                <a:ln>
                  <a:noFill/>
                </a:ln>
                <a:solidFill>
                  <a:srgbClr val="1E1E1E"/>
                </a:solidFill>
                <a:effectLst/>
                <a:uLnTx/>
                <a:uFillTx/>
                <a:latin typeface="Roboto"/>
                <a:ea typeface="+mn-ea"/>
                <a:cs typeface="+mn-cs"/>
              </a:rPr>
              <a:t>®</a:t>
            </a:r>
            <a:r>
              <a:rPr kumimoji="0" lang="en-US" altLang="zh-CN" sz="1800" b="0" i="0" u="none" strike="noStrike" kern="1200" cap="none" spc="0" normalizeH="0" baseline="0" noProof="1">
                <a:ln>
                  <a:noFill/>
                </a:ln>
                <a:solidFill>
                  <a:srgbClr val="1E1E1E"/>
                </a:solidFill>
                <a:effectLst/>
                <a:uLnTx/>
                <a:uFillTx/>
                <a:latin typeface="Roboto"/>
                <a:ea typeface="+mn-ea"/>
                <a:cs typeface="+mn-cs"/>
              </a:rPr>
              <a:t> courses that might be a good fit for them:</a:t>
            </a:r>
          </a:p>
        </p:txBody>
      </p:sp>
    </p:spTree>
    <p:extLst>
      <p:ext uri="{BB962C8B-B14F-4D97-AF65-F5344CB8AC3E}">
        <p14:creationId xmlns:p14="http://schemas.microsoft.com/office/powerpoint/2010/main" val="100562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FF2F-1115-1B73-4752-A0FF2B7EF91F}"/>
              </a:ext>
            </a:extLst>
          </p:cNvPr>
          <p:cNvSpPr>
            <a:spLocks noGrp="1"/>
          </p:cNvSpPr>
          <p:nvPr>
            <p:ph type="title"/>
          </p:nvPr>
        </p:nvSpPr>
        <p:spPr/>
        <p:txBody>
          <a:bodyPr/>
          <a:lstStyle/>
          <a:p>
            <a:r>
              <a:rPr lang="en-US"/>
              <a:t>PSAT 8/9</a:t>
            </a:r>
          </a:p>
        </p:txBody>
      </p:sp>
      <p:sp>
        <p:nvSpPr>
          <p:cNvPr id="3" name="Text Placeholder 2">
            <a:extLst>
              <a:ext uri="{FF2B5EF4-FFF2-40B4-BE49-F238E27FC236}">
                <a16:creationId xmlns:a16="http://schemas.microsoft.com/office/drawing/2014/main" id="{23219214-B67D-CCBD-1596-F0A68EFFC95A}"/>
              </a:ext>
            </a:extLst>
          </p:cNvPr>
          <p:cNvSpPr>
            <a:spLocks noGrp="1"/>
          </p:cNvSpPr>
          <p:nvPr>
            <p:ph type="body" sz="quarter" idx="10"/>
          </p:nvPr>
        </p:nvSpPr>
        <p:spPr>
          <a:xfrm>
            <a:off x="294931" y="1684836"/>
            <a:ext cx="7270106" cy="563129"/>
          </a:xfrm>
        </p:spPr>
        <p:txBody>
          <a:bodyPr>
            <a:normAutofit/>
          </a:bodyPr>
          <a:lstStyle/>
          <a:p>
            <a:pPr marL="0" indent="0">
              <a:spcBef>
                <a:spcPts val="1200"/>
              </a:spcBef>
              <a:spcAft>
                <a:spcPts val="1200"/>
              </a:spcAft>
              <a:buNone/>
            </a:pPr>
            <a:r>
              <a:rPr lang="en-US" b="1" dirty="0">
                <a:solidFill>
                  <a:schemeClr val="accent3"/>
                </a:solidFill>
                <a:ea typeface="Roboto"/>
                <a:cs typeface="Roboto"/>
              </a:rPr>
              <a:t>Career Insights </a:t>
            </a:r>
            <a:r>
              <a:rPr lang="en-US" dirty="0">
                <a:ea typeface="Roboto"/>
                <a:cs typeface="Roboto"/>
              </a:rPr>
              <a:t>is a new feature in the score report.</a:t>
            </a:r>
          </a:p>
        </p:txBody>
      </p:sp>
      <p:sp>
        <p:nvSpPr>
          <p:cNvPr id="4" name="Subtitle 5">
            <a:extLst>
              <a:ext uri="{FF2B5EF4-FFF2-40B4-BE49-F238E27FC236}">
                <a16:creationId xmlns:a16="http://schemas.microsoft.com/office/drawing/2014/main" id="{2CBD50BD-4A46-3338-C74A-A7825968B967}"/>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marR="0" lvl="0" indent="0" algn="l" defTabSz="981075" rtl="0" eaLnBrk="1" fontAlgn="base" latinLnBrk="0" hangingPunct="1">
              <a:lnSpc>
                <a:spcPct val="100000"/>
              </a:lnSpc>
              <a:spcBef>
                <a:spcPct val="40000"/>
              </a:spcBef>
              <a:spcAft>
                <a:spcPct val="0"/>
              </a:spcAft>
              <a:buClr>
                <a:srgbClr val="009CDE"/>
              </a:buClr>
              <a:buSzPts val="2400"/>
              <a:buFont typeface="Verdana" pitchFamily="34" charset="0"/>
              <a:buNone/>
              <a:tabLst/>
              <a:defRPr/>
            </a:pPr>
            <a:r>
              <a:rPr kumimoji="0" lang="en-US" altLang="zh-CN" sz="1800" b="1" i="0" u="none" strike="noStrike" kern="1200" cap="none" spc="0" normalizeH="0" baseline="0" noProof="1">
                <a:ln>
                  <a:noFill/>
                </a:ln>
                <a:solidFill>
                  <a:srgbClr val="009CDE"/>
                </a:solidFill>
                <a:effectLst/>
                <a:uLnTx/>
                <a:uFillTx/>
                <a:latin typeface="Roboto"/>
                <a:ea typeface="+mn-ea"/>
                <a:cs typeface="+mn-cs"/>
              </a:rPr>
              <a:t>Explore College and Career Options</a:t>
            </a:r>
          </a:p>
        </p:txBody>
      </p:sp>
      <p:sp>
        <p:nvSpPr>
          <p:cNvPr id="5" name="Text Placeholder 6">
            <a:extLst>
              <a:ext uri="{FF2B5EF4-FFF2-40B4-BE49-F238E27FC236}">
                <a16:creationId xmlns:a16="http://schemas.microsoft.com/office/drawing/2014/main" id="{6AFC76B3-E148-C627-191A-73C123B6A681}"/>
              </a:ext>
            </a:extLst>
          </p:cNvPr>
          <p:cNvSpPr txBox="1">
            <a:spLocks/>
          </p:cNvSpPr>
          <p:nvPr/>
        </p:nvSpPr>
        <p:spPr>
          <a:xfrm>
            <a:off x="290495" y="6104360"/>
            <a:ext cx="6839639" cy="431194"/>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marR="0" lvl="0" indent="0" algn="l" defTabSz="981075" rtl="0" eaLnBrk="1" fontAlgn="base" latinLnBrk="0" hangingPunct="1">
              <a:lnSpc>
                <a:spcPct val="100000"/>
              </a:lnSpc>
              <a:spcBef>
                <a:spcPct val="40000"/>
              </a:spcBef>
              <a:spcAft>
                <a:spcPct val="0"/>
              </a:spcAft>
              <a:buClr>
                <a:srgbClr val="009CDE"/>
              </a:buClr>
              <a:buSzPct val="80000"/>
              <a:buFont typeface="Verdana" pitchFamily="34" charset="0"/>
              <a:buNone/>
              <a:tabLst/>
              <a:defRPr/>
            </a:pPr>
            <a:r>
              <a:rPr kumimoji="0" lang="en-US" altLang="zh-CN" b="0" i="0" u="none" strike="noStrike" kern="1200" cap="none" spc="0" normalizeH="0" baseline="0" noProof="1">
                <a:ln>
                  <a:noFill/>
                </a:ln>
                <a:solidFill>
                  <a:srgbClr val="1E1E1E"/>
                </a:solidFill>
                <a:effectLst/>
                <a:uLnTx/>
                <a:uFillTx/>
                <a:latin typeface="Roboto"/>
                <a:ea typeface="Roboto"/>
                <a:cs typeface="Roboto"/>
              </a:rPr>
              <a:t>Learn more at: </a:t>
            </a:r>
            <a:r>
              <a:rPr lang="en-US" b="1" i="0" u="sng" dirty="0">
                <a:solidFill>
                  <a:schemeClr val="accent3"/>
                </a:solidFill>
                <a:effectLst/>
                <a:latin typeface="Roboto" panose="02000000000000000000" pitchFamily="2" charset="0"/>
                <a:hlinkClick r:id="rId3">
                  <a:extLst>
                    <a:ext uri="{A12FA001-AC4F-418D-AE19-62706E023703}">
                      <ahyp:hlinkClr xmlns:ahyp="http://schemas.microsoft.com/office/drawing/2018/hyperlinkcolor" val="tx"/>
                    </a:ext>
                  </a:extLst>
                </a:hlinkClick>
              </a:rPr>
              <a:t>bigfuture.org/explore-careers</a:t>
            </a:r>
            <a:endParaRPr kumimoji="0" lang="en-US" altLang="zh-CN" b="1" i="0" u="none" strike="noStrike" kern="1200" cap="none" spc="0" normalizeH="0" baseline="0" noProof="1">
              <a:ln>
                <a:noFill/>
              </a:ln>
              <a:solidFill>
                <a:srgbClr val="009CDE"/>
              </a:solidFill>
              <a:effectLst/>
              <a:uLnTx/>
              <a:uFillTx/>
              <a:latin typeface="Roboto"/>
              <a:ea typeface="Roboto"/>
              <a:cs typeface="Roboto"/>
            </a:endParaRPr>
          </a:p>
        </p:txBody>
      </p:sp>
      <p:pic>
        <p:nvPicPr>
          <p:cNvPr id="9" name="Picture 8">
            <a:extLst>
              <a:ext uri="{FF2B5EF4-FFF2-40B4-BE49-F238E27FC236}">
                <a16:creationId xmlns:a16="http://schemas.microsoft.com/office/drawing/2014/main" id="{6E6F6899-E2AD-311E-887D-FCFE50265C79}"/>
              </a:ext>
            </a:extLst>
          </p:cNvPr>
          <p:cNvPicPr>
            <a:picLocks noChangeAspect="1"/>
          </p:cNvPicPr>
          <p:nvPr/>
        </p:nvPicPr>
        <p:blipFill>
          <a:blip r:embed="rId4"/>
          <a:stretch>
            <a:fillRect/>
          </a:stretch>
        </p:blipFill>
        <p:spPr>
          <a:xfrm>
            <a:off x="8231426" y="2142140"/>
            <a:ext cx="4179555" cy="2938843"/>
          </a:xfrm>
          <a:prstGeom prst="rect">
            <a:avLst/>
          </a:prstGeom>
        </p:spPr>
      </p:pic>
      <p:sp>
        <p:nvSpPr>
          <p:cNvPr id="6" name="Text Placeholder 2">
            <a:extLst>
              <a:ext uri="{FF2B5EF4-FFF2-40B4-BE49-F238E27FC236}">
                <a16:creationId xmlns:a16="http://schemas.microsoft.com/office/drawing/2014/main" id="{DBD1C48C-8A1C-7732-FFE9-46FA59C1B21A}"/>
              </a:ext>
            </a:extLst>
          </p:cNvPr>
          <p:cNvSpPr txBox="1">
            <a:spLocks/>
          </p:cNvSpPr>
          <p:nvPr/>
        </p:nvSpPr>
        <p:spPr>
          <a:xfrm>
            <a:off x="389062" y="2184923"/>
            <a:ext cx="7270106" cy="3715364"/>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71145" indent="-271145"/>
            <a:r>
              <a:rPr lang="en-US" dirty="0">
                <a:ea typeface="Roboto"/>
                <a:cs typeface="Roboto"/>
              </a:rPr>
              <a:t>Your child will see a sample list of growing careers in their state.</a:t>
            </a:r>
          </a:p>
          <a:p>
            <a:pPr marL="271145" indent="-271145"/>
            <a:r>
              <a:rPr lang="en-US" dirty="0">
                <a:ea typeface="Roboto"/>
                <a:cs typeface="Roboto"/>
              </a:rPr>
              <a:t>Every student taking the PSAT 8/9 in our school will get the same list of careers, regardless of grade level or test score. </a:t>
            </a:r>
          </a:p>
          <a:p>
            <a:pPr marL="271145" indent="-271145"/>
            <a:r>
              <a:rPr lang="en-US" dirty="0">
                <a:ea typeface="Roboto"/>
                <a:cs typeface="Roboto"/>
              </a:rPr>
              <a:t>The list is a starting point to inspire deeper career exploration of those jobs and many others that they might be interested in.</a:t>
            </a:r>
          </a:p>
          <a:p>
            <a:pPr marL="271145" indent="-271145"/>
            <a:r>
              <a:rPr lang="en-US" dirty="0">
                <a:ea typeface="Roboto"/>
                <a:cs typeface="Roboto"/>
              </a:rPr>
              <a:t>Your child can further explore more careers and colleges also on </a:t>
            </a:r>
            <a:r>
              <a:rPr lang="en-US" dirty="0" err="1">
                <a:ea typeface="Roboto"/>
                <a:cs typeface="Roboto"/>
              </a:rPr>
              <a:t>BigFuture</a:t>
            </a:r>
            <a:r>
              <a:rPr lang="en-US" sz="800" baseline="30000" dirty="0">
                <a:ea typeface="Roboto"/>
                <a:cs typeface="Roboto"/>
              </a:rPr>
              <a:t>®</a:t>
            </a:r>
            <a:r>
              <a:rPr lang="en-US" dirty="0">
                <a:ea typeface="Roboto"/>
                <a:cs typeface="Roboto"/>
              </a:rPr>
              <a:t>.</a:t>
            </a:r>
          </a:p>
          <a:p>
            <a:pPr lvl="1" indent="-118745">
              <a:buFont typeface="Verdana" pitchFamily="34" charset="0"/>
              <a:buChar char="-"/>
            </a:pPr>
            <a:r>
              <a:rPr lang="en-US" dirty="0">
                <a:ea typeface="Roboto"/>
                <a:cs typeface="Roboto"/>
              </a:rPr>
              <a:t>Explore almost 1,000 career options that match their interests.</a:t>
            </a:r>
          </a:p>
          <a:p>
            <a:pPr lvl="1" indent="-118745">
              <a:buFont typeface="Verdana" pitchFamily="34" charset="0"/>
              <a:buChar char="-"/>
            </a:pPr>
            <a:r>
              <a:rPr lang="en-US" dirty="0">
                <a:ea typeface="Roboto"/>
                <a:cs typeface="Roboto"/>
              </a:rPr>
              <a:t>You can also search for 4-year and 2-year colleges by location, size, major, and more. </a:t>
            </a:r>
          </a:p>
        </p:txBody>
      </p:sp>
    </p:spTree>
    <p:extLst>
      <p:ext uri="{BB962C8B-B14F-4D97-AF65-F5344CB8AC3E}">
        <p14:creationId xmlns:p14="http://schemas.microsoft.com/office/powerpoint/2010/main" val="367070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FF2F-1115-1B73-4752-A0FF2B7EF91F}"/>
              </a:ext>
            </a:extLst>
          </p:cNvPr>
          <p:cNvSpPr>
            <a:spLocks noGrp="1"/>
          </p:cNvSpPr>
          <p:nvPr>
            <p:ph type="title"/>
          </p:nvPr>
        </p:nvSpPr>
        <p:spPr/>
        <p:txBody>
          <a:bodyPr/>
          <a:lstStyle/>
          <a:p>
            <a:r>
              <a:rPr lang="en-US"/>
              <a:t>PSAT 8/9</a:t>
            </a:r>
          </a:p>
        </p:txBody>
      </p:sp>
      <p:sp>
        <p:nvSpPr>
          <p:cNvPr id="3" name="Text Placeholder 2">
            <a:extLst>
              <a:ext uri="{FF2B5EF4-FFF2-40B4-BE49-F238E27FC236}">
                <a16:creationId xmlns:a16="http://schemas.microsoft.com/office/drawing/2014/main" id="{23219214-B67D-CCBD-1596-F0A68EFFC95A}"/>
              </a:ext>
            </a:extLst>
          </p:cNvPr>
          <p:cNvSpPr>
            <a:spLocks noGrp="1"/>
          </p:cNvSpPr>
          <p:nvPr>
            <p:ph type="body" sz="quarter" idx="10"/>
          </p:nvPr>
        </p:nvSpPr>
        <p:spPr>
          <a:xfrm>
            <a:off x="375444" y="1833213"/>
            <a:ext cx="7046078" cy="2684998"/>
          </a:xfrm>
        </p:spPr>
        <p:txBody>
          <a:bodyPr>
            <a:normAutofit/>
          </a:bodyPr>
          <a:lstStyle/>
          <a:p>
            <a:pPr>
              <a:spcBef>
                <a:spcPts val="1200"/>
              </a:spcBef>
              <a:spcAft>
                <a:spcPts val="1200"/>
              </a:spcAft>
            </a:pPr>
            <a:r>
              <a:rPr lang="en-US" b="0" i="0" dirty="0">
                <a:effectLst/>
                <a:latin typeface="Roboto" panose="02000000000000000000" pitchFamily="2" charset="0"/>
                <a:ea typeface="Roboto" panose="02000000000000000000" pitchFamily="2" charset="0"/>
                <a:cs typeface="Roboto" panose="02000000000000000000" pitchFamily="2" charset="0"/>
              </a:rPr>
              <a:t>We will provide your child with their </a:t>
            </a:r>
            <a:r>
              <a:rPr lang="en-US" dirty="0">
                <a:latin typeface="Roboto" panose="02000000000000000000" pitchFamily="2" charset="0"/>
                <a:ea typeface="Roboto" panose="02000000000000000000" pitchFamily="2" charset="0"/>
                <a:cs typeface="Roboto" panose="02000000000000000000" pitchFamily="2" charset="0"/>
              </a:rPr>
              <a:t>PSAT 8/9 score report </a:t>
            </a:r>
            <a:r>
              <a:rPr lang="en-US" b="0" i="0" dirty="0">
                <a:effectLst/>
                <a:latin typeface="Roboto" panose="02000000000000000000" pitchFamily="2" charset="0"/>
                <a:ea typeface="Roboto" panose="02000000000000000000" pitchFamily="2" charset="0"/>
                <a:cs typeface="Roboto" panose="02000000000000000000" pitchFamily="2" charset="0"/>
              </a:rPr>
              <a:t>in PDF format.</a:t>
            </a:r>
          </a:p>
          <a:p>
            <a:pPr>
              <a:spcBef>
                <a:spcPts val="1200"/>
              </a:spcBef>
              <a:spcAft>
                <a:spcPts val="1200"/>
              </a:spcAft>
            </a:pPr>
            <a:r>
              <a:rPr lang="en-US" b="0" i="0" dirty="0">
                <a:effectLst/>
                <a:latin typeface="Roboto" panose="02000000000000000000" pitchFamily="2" charset="0"/>
                <a:ea typeface="Roboto" panose="02000000000000000000" pitchFamily="2" charset="0"/>
                <a:cs typeface="Roboto" panose="02000000000000000000" pitchFamily="2" charset="0"/>
              </a:rPr>
              <a:t>As always, students who are 13 or older and have a personal College Board account can go to studentscores.collegeboard.org to get additional insights about their scores.</a:t>
            </a:r>
          </a:p>
        </p:txBody>
      </p:sp>
      <p:sp>
        <p:nvSpPr>
          <p:cNvPr id="4" name="Subtitle 5">
            <a:extLst>
              <a:ext uri="{FF2B5EF4-FFF2-40B4-BE49-F238E27FC236}">
                <a16:creationId xmlns:a16="http://schemas.microsoft.com/office/drawing/2014/main" id="{2CBD50BD-4A46-3338-C74A-A7825968B967}"/>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marR="0" lvl="0" indent="0" algn="l" defTabSz="981075" rtl="0" eaLnBrk="1" fontAlgn="base" latinLnBrk="0" hangingPunct="1">
              <a:lnSpc>
                <a:spcPct val="100000"/>
              </a:lnSpc>
              <a:spcBef>
                <a:spcPct val="40000"/>
              </a:spcBef>
              <a:spcAft>
                <a:spcPct val="0"/>
              </a:spcAft>
              <a:buClr>
                <a:srgbClr val="009CDE"/>
              </a:buClr>
              <a:buSzPts val="2400"/>
              <a:buFont typeface="Verdana" pitchFamily="34" charset="0"/>
              <a:buNone/>
              <a:tabLst/>
              <a:defRPr/>
            </a:pPr>
            <a:r>
              <a:rPr kumimoji="0" lang="en-US" altLang="zh-CN" sz="1800" b="1" i="0" u="none" strike="noStrike" kern="1200" cap="none" spc="0" normalizeH="0" baseline="0" noProof="1">
                <a:ln>
                  <a:noFill/>
                </a:ln>
                <a:solidFill>
                  <a:srgbClr val="009CDE"/>
                </a:solidFill>
                <a:effectLst/>
                <a:uLnTx/>
                <a:uFillTx/>
                <a:latin typeface="Roboto"/>
                <a:ea typeface="+mn-ea"/>
                <a:cs typeface="+mn-cs"/>
              </a:rPr>
              <a:t>Score Reporting and Insights</a:t>
            </a:r>
          </a:p>
        </p:txBody>
      </p:sp>
      <p:pic>
        <p:nvPicPr>
          <p:cNvPr id="6" name="Picture 5">
            <a:extLst>
              <a:ext uri="{FF2B5EF4-FFF2-40B4-BE49-F238E27FC236}">
                <a16:creationId xmlns:a16="http://schemas.microsoft.com/office/drawing/2014/main" id="{778575C4-8A3F-04E5-0DC6-AC7D2967E53A}"/>
              </a:ext>
            </a:extLst>
          </p:cNvPr>
          <p:cNvPicPr>
            <a:picLocks noChangeAspect="1"/>
          </p:cNvPicPr>
          <p:nvPr/>
        </p:nvPicPr>
        <p:blipFill>
          <a:blip r:embed="rId3"/>
          <a:stretch>
            <a:fillRect/>
          </a:stretch>
        </p:blipFill>
        <p:spPr>
          <a:xfrm>
            <a:off x="8905362" y="2523984"/>
            <a:ext cx="3184732" cy="2444097"/>
          </a:xfrm>
          <a:prstGeom prst="rect">
            <a:avLst/>
          </a:prstGeom>
        </p:spPr>
      </p:pic>
    </p:spTree>
    <p:extLst>
      <p:ext uri="{BB962C8B-B14F-4D97-AF65-F5344CB8AC3E}">
        <p14:creationId xmlns:p14="http://schemas.microsoft.com/office/powerpoint/2010/main" val="4079574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276F-C001-C58C-EAA1-253B14DFED87}"/>
              </a:ext>
            </a:extLst>
          </p:cNvPr>
          <p:cNvSpPr>
            <a:spLocks noGrp="1"/>
          </p:cNvSpPr>
          <p:nvPr>
            <p:ph type="title"/>
          </p:nvPr>
        </p:nvSpPr>
        <p:spPr/>
        <p:txBody>
          <a:bodyPr/>
          <a:lstStyle/>
          <a:p>
            <a:r>
              <a:rPr lang="en-US"/>
              <a:t>PSAT 8/9</a:t>
            </a:r>
          </a:p>
        </p:txBody>
      </p:sp>
      <p:pic>
        <p:nvPicPr>
          <p:cNvPr id="5" name="Online Media 4" title="Understanding Your Digital PSAT 8/9 Scores">
            <a:hlinkClick r:id="" action="ppaction://media"/>
            <a:extLst>
              <a:ext uri="{FF2B5EF4-FFF2-40B4-BE49-F238E27FC236}">
                <a16:creationId xmlns:a16="http://schemas.microsoft.com/office/drawing/2014/main" id="{975C11AB-9C37-30D1-B94A-AC2AF4CDD3F8}"/>
              </a:ext>
            </a:extLst>
          </p:cNvPr>
          <p:cNvPicPr>
            <a:picLocks noRot="1" noChangeAspect="1"/>
          </p:cNvPicPr>
          <p:nvPr>
            <a:videoFile r:link="rId1"/>
          </p:nvPr>
        </p:nvPicPr>
        <p:blipFill>
          <a:blip r:embed="rId4"/>
          <a:stretch>
            <a:fillRect/>
          </a:stretch>
        </p:blipFill>
        <p:spPr>
          <a:xfrm>
            <a:off x="2582388" y="1630316"/>
            <a:ext cx="7822815" cy="4419890"/>
          </a:xfrm>
          <a:prstGeom prst="rect">
            <a:avLst/>
          </a:prstGeom>
          <a:ln>
            <a:solidFill>
              <a:schemeClr val="bg1"/>
            </a:solidFill>
          </a:ln>
        </p:spPr>
      </p:pic>
    </p:spTree>
    <p:extLst>
      <p:ext uri="{BB962C8B-B14F-4D97-AF65-F5344CB8AC3E}">
        <p14:creationId xmlns:p14="http://schemas.microsoft.com/office/powerpoint/2010/main" val="54636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FF2F-1115-1B73-4752-A0FF2B7EF91F}"/>
              </a:ext>
            </a:extLst>
          </p:cNvPr>
          <p:cNvSpPr>
            <a:spLocks noGrp="1"/>
          </p:cNvSpPr>
          <p:nvPr>
            <p:ph type="title"/>
          </p:nvPr>
        </p:nvSpPr>
        <p:spPr/>
        <p:txBody>
          <a:bodyPr/>
          <a:lstStyle/>
          <a:p>
            <a:r>
              <a:rPr lang="en-US"/>
              <a:t>PSAT 8/9</a:t>
            </a:r>
          </a:p>
        </p:txBody>
      </p:sp>
      <p:sp>
        <p:nvSpPr>
          <p:cNvPr id="3" name="Text Placeholder 2">
            <a:extLst>
              <a:ext uri="{FF2B5EF4-FFF2-40B4-BE49-F238E27FC236}">
                <a16:creationId xmlns:a16="http://schemas.microsoft.com/office/drawing/2014/main" id="{23219214-B67D-CCBD-1596-F0A68EFFC95A}"/>
              </a:ext>
            </a:extLst>
          </p:cNvPr>
          <p:cNvSpPr>
            <a:spLocks noGrp="1"/>
          </p:cNvSpPr>
          <p:nvPr>
            <p:ph type="body" sz="quarter" idx="10"/>
          </p:nvPr>
        </p:nvSpPr>
        <p:spPr>
          <a:xfrm>
            <a:off x="281314" y="1833213"/>
            <a:ext cx="6980097" cy="4115254"/>
          </a:xfrm>
        </p:spPr>
        <p:txBody>
          <a:bodyPr>
            <a:normAutofit/>
          </a:bodyPr>
          <a:lstStyle/>
          <a:p>
            <a:pPr>
              <a:lnSpc>
                <a:spcPct val="200000"/>
              </a:lnSpc>
            </a:pPr>
            <a:r>
              <a:rPr lang="en-US" sz="1800" b="1"/>
              <a:t>Date:</a:t>
            </a:r>
            <a:r>
              <a:rPr lang="en-US" sz="1800"/>
              <a:t>  </a:t>
            </a:r>
          </a:p>
          <a:p>
            <a:pPr>
              <a:lnSpc>
                <a:spcPct val="200000"/>
              </a:lnSpc>
            </a:pPr>
            <a:r>
              <a:rPr lang="en-US" sz="1800" b="1"/>
              <a:t>Time:</a:t>
            </a:r>
            <a:r>
              <a:rPr lang="en-US" sz="1800"/>
              <a:t> </a:t>
            </a:r>
          </a:p>
          <a:p>
            <a:pPr>
              <a:lnSpc>
                <a:spcPct val="200000"/>
              </a:lnSpc>
            </a:pPr>
            <a:r>
              <a:rPr lang="en-US" sz="1800" b="1"/>
              <a:t>Location:</a:t>
            </a:r>
            <a:r>
              <a:rPr lang="en-US" sz="1800"/>
              <a:t>  </a:t>
            </a:r>
          </a:p>
          <a:p>
            <a:pPr>
              <a:lnSpc>
                <a:spcPct val="200000"/>
              </a:lnSpc>
            </a:pPr>
            <a:r>
              <a:rPr lang="en-US" sz="1800" b="1"/>
              <a:t>Format:</a:t>
            </a:r>
            <a:r>
              <a:rPr lang="en-US" sz="1800"/>
              <a:t> Digital</a:t>
            </a:r>
          </a:p>
          <a:p>
            <a:pPr>
              <a:lnSpc>
                <a:spcPct val="200000"/>
              </a:lnSpc>
            </a:pPr>
            <a:r>
              <a:rPr lang="en-US" sz="1800" b="1"/>
              <a:t>Score Release: </a:t>
            </a:r>
            <a:r>
              <a:rPr lang="en-US" sz="1800"/>
              <a:t>Mid-November</a:t>
            </a:r>
          </a:p>
          <a:p>
            <a:pPr>
              <a:lnSpc>
                <a:spcPct val="200000"/>
              </a:lnSpc>
            </a:pPr>
            <a:r>
              <a:rPr lang="en-US" sz="1800" b="1"/>
              <a:t>Additional Information:</a:t>
            </a:r>
            <a:r>
              <a:rPr lang="en-US" sz="1800"/>
              <a:t> </a:t>
            </a:r>
          </a:p>
        </p:txBody>
      </p:sp>
      <p:sp>
        <p:nvSpPr>
          <p:cNvPr id="4" name="Subtitle 5">
            <a:extLst>
              <a:ext uri="{FF2B5EF4-FFF2-40B4-BE49-F238E27FC236}">
                <a16:creationId xmlns:a16="http://schemas.microsoft.com/office/drawing/2014/main" id="{2CBD50BD-4A46-3338-C74A-A7825968B967}"/>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Testing Details</a:t>
            </a:r>
          </a:p>
        </p:txBody>
      </p:sp>
      <p:pic>
        <p:nvPicPr>
          <p:cNvPr id="5" name="Picture 4">
            <a:extLst>
              <a:ext uri="{FF2B5EF4-FFF2-40B4-BE49-F238E27FC236}">
                <a16:creationId xmlns:a16="http://schemas.microsoft.com/office/drawing/2014/main" id="{BFF8EBDE-B11F-300B-D392-ACC078862974}"/>
              </a:ext>
            </a:extLst>
          </p:cNvPr>
          <p:cNvPicPr>
            <a:picLocks noChangeAspect="1"/>
          </p:cNvPicPr>
          <p:nvPr/>
        </p:nvPicPr>
        <p:blipFill>
          <a:blip r:embed="rId3"/>
          <a:stretch>
            <a:fillRect/>
          </a:stretch>
        </p:blipFill>
        <p:spPr>
          <a:xfrm>
            <a:off x="8909096" y="2224105"/>
            <a:ext cx="3031891" cy="2698716"/>
          </a:xfrm>
          <a:prstGeom prst="rect">
            <a:avLst/>
          </a:prstGeom>
        </p:spPr>
      </p:pic>
    </p:spTree>
    <p:extLst>
      <p:ext uri="{BB962C8B-B14F-4D97-AF65-F5344CB8AC3E}">
        <p14:creationId xmlns:p14="http://schemas.microsoft.com/office/powerpoint/2010/main" val="2358887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2" y="3040501"/>
            <a:ext cx="5085400" cy="762137"/>
          </a:xfrm>
        </p:spPr>
        <p:txBody>
          <a:bodyPr/>
          <a:lstStyle/>
          <a:p>
            <a:r>
              <a:rPr lang="en-US" sz="4800"/>
              <a:t>SAT School Day</a:t>
            </a:r>
            <a:endParaRPr lang="en-US"/>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pic>
        <p:nvPicPr>
          <p:cNvPr id="4" name="Picture Placeholder 3">
            <a:extLst>
              <a:ext uri="{FF2B5EF4-FFF2-40B4-BE49-F238E27FC236}">
                <a16:creationId xmlns:a16="http://schemas.microsoft.com/office/drawing/2014/main" id="{7A5804C1-EC0C-8381-8471-7A495529C712}"/>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1" b="11"/>
          <a:stretch/>
        </p:blipFill>
        <p:spPr/>
      </p:pic>
    </p:spTree>
    <p:extLst>
      <p:ext uri="{BB962C8B-B14F-4D97-AF65-F5344CB8AC3E}">
        <p14:creationId xmlns:p14="http://schemas.microsoft.com/office/powerpoint/2010/main" val="3672540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A75F0E-77A1-8EC2-077C-B79BCC789B8F}"/>
              </a:ext>
            </a:extLst>
          </p:cNvPr>
          <p:cNvGrpSpPr/>
          <p:nvPr/>
        </p:nvGrpSpPr>
        <p:grpSpPr>
          <a:xfrm flipH="1">
            <a:off x="7139315" y="1720160"/>
            <a:ext cx="5306209" cy="3980361"/>
            <a:chOff x="2634462" y="1591550"/>
            <a:chExt cx="3370923" cy="2429646"/>
          </a:xfrm>
        </p:grpSpPr>
        <p:sp>
          <p:nvSpPr>
            <p:cNvPr id="9" name="Right Triangle 8">
              <a:extLst>
                <a:ext uri="{FF2B5EF4-FFF2-40B4-BE49-F238E27FC236}">
                  <a16:creationId xmlns:a16="http://schemas.microsoft.com/office/drawing/2014/main" id="{4AD113C4-CEBD-90C1-7BAE-20F0DD35634C}"/>
                </a:ext>
              </a:extLst>
            </p:cNvPr>
            <p:cNvSpPr/>
            <p:nvPr/>
          </p:nvSpPr>
          <p:spPr>
            <a:xfrm rot="10800000">
              <a:off x="5372720" y="3423127"/>
              <a:ext cx="632665" cy="598069"/>
            </a:xfrm>
            <a:prstGeom prst="rtTriangl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endParaRPr lang="en-US" sz="2000" b="1">
                <a:solidFill>
                  <a:schemeClr val="tx2"/>
                </a:solidFill>
                <a:latin typeface="+mj-lt"/>
              </a:endParaRPr>
            </a:p>
          </p:txBody>
        </p:sp>
        <p:sp>
          <p:nvSpPr>
            <p:cNvPr id="10" name="Rectangle 9">
              <a:extLst>
                <a:ext uri="{FF2B5EF4-FFF2-40B4-BE49-F238E27FC236}">
                  <a16:creationId xmlns:a16="http://schemas.microsoft.com/office/drawing/2014/main" id="{33D508C3-D499-0A36-DAAA-2E348AC080E9}"/>
                </a:ext>
              </a:extLst>
            </p:cNvPr>
            <p:cNvSpPr/>
            <p:nvPr/>
          </p:nvSpPr>
          <p:spPr>
            <a:xfrm>
              <a:off x="2634462" y="1591550"/>
              <a:ext cx="3370923" cy="215996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0" tIns="365760" rIns="457200" bIns="365760" rtlCol="0" anchor="t">
              <a:normAutofit/>
            </a:bodyPr>
            <a:lstStyle/>
            <a:p>
              <a:endParaRPr lang="en-US" sz="2400">
                <a:solidFill>
                  <a:schemeClr val="tx2"/>
                </a:solidFill>
              </a:endParaRPr>
            </a:p>
          </p:txBody>
        </p:sp>
      </p:grpSp>
      <p:sp>
        <p:nvSpPr>
          <p:cNvPr id="2" name="Title 1">
            <a:extLst>
              <a:ext uri="{FF2B5EF4-FFF2-40B4-BE49-F238E27FC236}">
                <a16:creationId xmlns:a16="http://schemas.microsoft.com/office/drawing/2014/main" id="{6CD846E5-CA7B-19E5-B7DC-AD857E0D1F64}"/>
              </a:ext>
            </a:extLst>
          </p:cNvPr>
          <p:cNvSpPr>
            <a:spLocks noGrp="1"/>
          </p:cNvSpPr>
          <p:nvPr>
            <p:ph type="title"/>
          </p:nvPr>
        </p:nvSpPr>
        <p:spPr/>
        <p:txBody>
          <a:bodyPr/>
          <a:lstStyle/>
          <a:p>
            <a:r>
              <a:rPr lang="en-US"/>
              <a:t>SAT</a:t>
            </a:r>
          </a:p>
        </p:txBody>
      </p:sp>
      <p:sp>
        <p:nvSpPr>
          <p:cNvPr id="3" name="Text Placeholder 2">
            <a:extLst>
              <a:ext uri="{FF2B5EF4-FFF2-40B4-BE49-F238E27FC236}">
                <a16:creationId xmlns:a16="http://schemas.microsoft.com/office/drawing/2014/main" id="{8BD16439-8074-E622-8D20-8F18ADC3EC8D}"/>
              </a:ext>
            </a:extLst>
          </p:cNvPr>
          <p:cNvSpPr>
            <a:spLocks noGrp="1"/>
          </p:cNvSpPr>
          <p:nvPr>
            <p:ph type="body" sz="quarter" idx="10"/>
          </p:nvPr>
        </p:nvSpPr>
        <p:spPr>
          <a:xfrm>
            <a:off x="299676" y="1814766"/>
            <a:ext cx="6481762" cy="2905970"/>
          </a:xfrm>
        </p:spPr>
        <p:txBody>
          <a:bodyPr/>
          <a:lstStyle/>
          <a:p>
            <a:pPr marL="0" indent="0">
              <a:lnSpc>
                <a:spcPct val="120000"/>
              </a:lnSpc>
              <a:buNone/>
            </a:pPr>
            <a:r>
              <a:rPr lang="en-US">
                <a:ea typeface="Calibri" panose="020F0502020204030204" pitchFamily="34" charset="0"/>
                <a:cs typeface="Arial" panose="020B0604020202020204" pitchFamily="34" charset="0"/>
              </a:rPr>
              <a:t>T</a:t>
            </a:r>
            <a:r>
              <a:rPr lang="en-US" sz="1800">
                <a:ea typeface="Calibri" panose="020F0502020204030204" pitchFamily="34" charset="0"/>
                <a:cs typeface="Arial" panose="020B0604020202020204" pitchFamily="34" charset="0"/>
              </a:rPr>
              <a:t>he SAT is the final test in the SAT Suite of Assessments and is an important tool your teen can leverage to help plan for their future.</a:t>
            </a:r>
          </a:p>
          <a:p>
            <a:pPr marL="0" indent="0">
              <a:lnSpc>
                <a:spcPct val="120000"/>
              </a:lnSpc>
              <a:buNone/>
            </a:pPr>
            <a:r>
              <a:rPr lang="en-US" sz="1800">
                <a:ea typeface="Calibri" panose="020F0502020204030204" pitchFamily="34" charset="0"/>
                <a:cs typeface="Arial" panose="020B0604020202020204" pitchFamily="34" charset="0"/>
              </a:rPr>
              <a:t>When they take the SAT, your teen can use their scores to be seen by colleges and scholarship programs, and they get customized career information to help them understand all their options after high school.</a:t>
            </a:r>
          </a:p>
        </p:txBody>
      </p:sp>
      <p:sp>
        <p:nvSpPr>
          <p:cNvPr id="4" name="Text Placeholder 6">
            <a:extLst>
              <a:ext uri="{FF2B5EF4-FFF2-40B4-BE49-F238E27FC236}">
                <a16:creationId xmlns:a16="http://schemas.microsoft.com/office/drawing/2014/main" id="{DA253F10-E215-1F79-A5D1-4D7FA271AD34}"/>
              </a:ext>
            </a:extLst>
          </p:cNvPr>
          <p:cNvSpPr txBox="1">
            <a:spLocks/>
          </p:cNvSpPr>
          <p:nvPr/>
        </p:nvSpPr>
        <p:spPr>
          <a:xfrm>
            <a:off x="299676" y="5976639"/>
            <a:ext cx="7283724" cy="679427"/>
          </a:xfrm>
          <a:prstGeom prst="rect">
            <a:avLst/>
          </a:prstGeom>
        </p:spPr>
        <p:txBody>
          <a:bodyPr vert="horz" lIns="91440" tIns="45720" rIns="91440" bIns="45720" rtlCol="0" anchor="t" anchorCtr="0">
            <a:no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altLang="zh-CN"/>
              <a:t>Learn more at: </a:t>
            </a:r>
            <a:r>
              <a:rPr lang="en-US" u="sng">
                <a:solidFill>
                  <a:schemeClr val="accent3"/>
                </a:solidFill>
                <a:effectLst/>
                <a:ea typeface="Calibri" panose="020F0502020204030204" pitchFamily="34" charset="0"/>
                <a:hlinkClick r:id="rId3">
                  <a:extLst>
                    <a:ext uri="{A12FA001-AC4F-418D-AE19-62706E023703}">
                      <ahyp:hlinkClr xmlns:ahyp="http://schemas.microsoft.com/office/drawing/2018/hyperlinkcolor" val="tx"/>
                    </a:ext>
                  </a:extLst>
                </a:hlinkClick>
              </a:rPr>
              <a:t>sat.org/</a:t>
            </a:r>
            <a:r>
              <a:rPr lang="en-US" u="sng" err="1">
                <a:solidFill>
                  <a:schemeClr val="accent3"/>
                </a:solidFill>
                <a:effectLst/>
                <a:ea typeface="Calibri" panose="020F0502020204030204" pitchFamily="34" charset="0"/>
                <a:hlinkClick r:id="rId3">
                  <a:extLst>
                    <a:ext uri="{A12FA001-AC4F-418D-AE19-62706E023703}">
                      <ahyp:hlinkClr xmlns:ahyp="http://schemas.microsoft.com/office/drawing/2018/hyperlinkcolor" val="tx"/>
                    </a:ext>
                  </a:extLst>
                </a:hlinkClick>
              </a:rPr>
              <a:t>whytake</a:t>
            </a:r>
            <a:endParaRPr lang="en-US">
              <a:solidFill>
                <a:schemeClr val="accent3"/>
              </a:solidFill>
            </a:endParaRPr>
          </a:p>
        </p:txBody>
      </p:sp>
      <p:sp>
        <p:nvSpPr>
          <p:cNvPr id="6" name="TextBox 5">
            <a:extLst>
              <a:ext uri="{FF2B5EF4-FFF2-40B4-BE49-F238E27FC236}">
                <a16:creationId xmlns:a16="http://schemas.microsoft.com/office/drawing/2014/main" id="{8DF7C5CD-E7B9-4CDE-1BA3-85A57EF28F86}"/>
              </a:ext>
            </a:extLst>
          </p:cNvPr>
          <p:cNvSpPr txBox="1"/>
          <p:nvPr/>
        </p:nvSpPr>
        <p:spPr>
          <a:xfrm>
            <a:off x="7475220" y="1963931"/>
            <a:ext cx="4743450" cy="3027358"/>
          </a:xfrm>
          <a:prstGeom prst="rect">
            <a:avLst/>
          </a:prstGeom>
          <a:noFill/>
        </p:spPr>
        <p:txBody>
          <a:bodyPr wrap="square" lIns="36000" tIns="36000" rIns="36000" bIns="36000" rtlCol="0">
            <a:spAutoFit/>
          </a:bodyPr>
          <a:lstStyle/>
          <a:p>
            <a:r>
              <a:rPr lang="en-US" sz="2800" b="1">
                <a:solidFill>
                  <a:schemeClr val="tx2"/>
                </a:solidFill>
              </a:rPr>
              <a:t>Did you know? </a:t>
            </a:r>
          </a:p>
          <a:p>
            <a:endParaRPr lang="en-US" sz="2000">
              <a:solidFill>
                <a:schemeClr val="tx2"/>
              </a:solidFill>
            </a:endParaRPr>
          </a:p>
          <a:p>
            <a:r>
              <a:rPr lang="en-US" sz="2400">
                <a:solidFill>
                  <a:schemeClr val="tx2"/>
                </a:solidFill>
              </a:rPr>
              <a:t>Most colleges—including those that are test optional—still accept SAT test scores. Together with high school grades, the SAT can show your teen’s potential to succeed in college or career.</a:t>
            </a:r>
          </a:p>
        </p:txBody>
      </p:sp>
      <p:sp>
        <p:nvSpPr>
          <p:cNvPr id="7" name="Subtitle 5">
            <a:extLst>
              <a:ext uri="{FF2B5EF4-FFF2-40B4-BE49-F238E27FC236}">
                <a16:creationId xmlns:a16="http://schemas.microsoft.com/office/drawing/2014/main" id="{24A83BD7-54AA-9999-543E-C192DA5BAAA6}"/>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Opens doors to opportunity</a:t>
            </a:r>
          </a:p>
        </p:txBody>
      </p:sp>
    </p:spTree>
    <p:extLst>
      <p:ext uri="{BB962C8B-B14F-4D97-AF65-F5344CB8AC3E}">
        <p14:creationId xmlns:p14="http://schemas.microsoft.com/office/powerpoint/2010/main" val="118047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695E32-802B-6002-6292-6F5F9EA0760F}"/>
              </a:ext>
            </a:extLst>
          </p:cNvPr>
          <p:cNvSpPr>
            <a:spLocks noGrp="1"/>
          </p:cNvSpPr>
          <p:nvPr>
            <p:ph type="title"/>
          </p:nvPr>
        </p:nvSpPr>
        <p:spPr/>
        <p:txBody>
          <a:bodyPr/>
          <a:lstStyle/>
          <a:p>
            <a:r>
              <a:rPr lang="en-US"/>
              <a:t>SAT</a:t>
            </a:r>
          </a:p>
        </p:txBody>
      </p:sp>
      <p:sp>
        <p:nvSpPr>
          <p:cNvPr id="6" name="Text Placeholder 5">
            <a:extLst>
              <a:ext uri="{FF2B5EF4-FFF2-40B4-BE49-F238E27FC236}">
                <a16:creationId xmlns:a16="http://schemas.microsoft.com/office/drawing/2014/main" id="{9B653BED-2A2C-EEA3-4EE8-39EF74E01A7E}"/>
              </a:ext>
            </a:extLst>
          </p:cNvPr>
          <p:cNvSpPr>
            <a:spLocks noGrp="1"/>
          </p:cNvSpPr>
          <p:nvPr>
            <p:ph type="body" sz="quarter" idx="10"/>
          </p:nvPr>
        </p:nvSpPr>
        <p:spPr>
          <a:xfrm>
            <a:off x="1281716" y="3790978"/>
            <a:ext cx="4383602" cy="2865089"/>
          </a:xfrm>
          <a:noFill/>
        </p:spPr>
        <p:txBody>
          <a:bodyPr>
            <a:normAutofit/>
          </a:bodyPr>
          <a:lstStyle/>
          <a:p>
            <a:pPr marL="0" indent="0" algn="ctr">
              <a:buNone/>
            </a:pPr>
            <a:r>
              <a:rPr lang="en-US" sz="1600" dirty="0"/>
              <a:t>In the Class of 2023, over 1.3 million U.S. students had SAT scores that affirmed or exceeded their high school GPA. That means that their SAT scores were a point of strength on their college applications.</a:t>
            </a:r>
          </a:p>
        </p:txBody>
      </p:sp>
      <p:sp>
        <p:nvSpPr>
          <p:cNvPr id="5" name="Subtitle 4">
            <a:extLst>
              <a:ext uri="{FF2B5EF4-FFF2-40B4-BE49-F238E27FC236}">
                <a16:creationId xmlns:a16="http://schemas.microsoft.com/office/drawing/2014/main" id="{80BA6E8B-5933-4ABA-70CC-7EF1B19BDFE1}"/>
              </a:ext>
            </a:extLst>
          </p:cNvPr>
          <p:cNvSpPr>
            <a:spLocks noGrp="1"/>
          </p:cNvSpPr>
          <p:nvPr>
            <p:ph type="subTitle" idx="1"/>
          </p:nvPr>
        </p:nvSpPr>
        <p:spPr/>
        <p:txBody>
          <a:bodyPr/>
          <a:lstStyle/>
          <a:p>
            <a:r>
              <a:rPr lang="en-US" dirty="0"/>
              <a:t>Scores can strengthen college applications</a:t>
            </a:r>
          </a:p>
        </p:txBody>
      </p:sp>
      <p:sp>
        <p:nvSpPr>
          <p:cNvPr id="7" name="Text Placeholder 5">
            <a:extLst>
              <a:ext uri="{FF2B5EF4-FFF2-40B4-BE49-F238E27FC236}">
                <a16:creationId xmlns:a16="http://schemas.microsoft.com/office/drawing/2014/main" id="{B0307808-5180-0CF7-7D88-8D485A91CA6F}"/>
              </a:ext>
            </a:extLst>
          </p:cNvPr>
          <p:cNvSpPr txBox="1">
            <a:spLocks/>
          </p:cNvSpPr>
          <p:nvPr/>
        </p:nvSpPr>
        <p:spPr>
          <a:xfrm>
            <a:off x="6750505" y="3790978"/>
            <a:ext cx="4876692" cy="2865089"/>
          </a:xfrm>
          <a:prstGeom prst="rect">
            <a:avLst/>
          </a:prstGeom>
          <a:noFill/>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buFont typeface="Verdana" pitchFamily="34" charset="0"/>
              <a:buNone/>
            </a:pPr>
            <a:r>
              <a:rPr lang="en-US" sz="1600" dirty="0"/>
              <a:t>Among those 1.3 million students, nearly 440,000 were African American and Latino, more than 350,000 were first-generation college goers, and more than 250,000 were from small towns and rural communities. These numbers represent nearly 80% of each of these populations and remain </a:t>
            </a:r>
            <a:br>
              <a:rPr lang="en-US" sz="1600" dirty="0"/>
            </a:br>
            <a:r>
              <a:rPr lang="en-US" sz="1600" dirty="0"/>
              <a:t>very stable over time.</a:t>
            </a:r>
          </a:p>
        </p:txBody>
      </p:sp>
      <p:grpSp>
        <p:nvGrpSpPr>
          <p:cNvPr id="2" name="Group 1">
            <a:extLst>
              <a:ext uri="{FF2B5EF4-FFF2-40B4-BE49-F238E27FC236}">
                <a16:creationId xmlns:a16="http://schemas.microsoft.com/office/drawing/2014/main" id="{9E0EBCD9-2474-4DA6-5581-F190BB2E6E81}"/>
              </a:ext>
            </a:extLst>
          </p:cNvPr>
          <p:cNvGrpSpPr/>
          <p:nvPr/>
        </p:nvGrpSpPr>
        <p:grpSpPr>
          <a:xfrm>
            <a:off x="2623834" y="1937628"/>
            <a:ext cx="1717319" cy="1708917"/>
            <a:chOff x="3745202" y="4575025"/>
            <a:chExt cx="739248" cy="735631"/>
          </a:xfrm>
        </p:grpSpPr>
        <p:sp>
          <p:nvSpPr>
            <p:cNvPr id="3" name="Oval 2">
              <a:extLst>
                <a:ext uri="{FF2B5EF4-FFF2-40B4-BE49-F238E27FC236}">
                  <a16:creationId xmlns:a16="http://schemas.microsoft.com/office/drawing/2014/main" id="{2287983E-E150-D23E-91C9-CB505EA53FCB}"/>
                </a:ext>
              </a:extLst>
            </p:cNvPr>
            <p:cNvSpPr/>
            <p:nvPr/>
          </p:nvSpPr>
          <p:spPr>
            <a:xfrm>
              <a:off x="3745202" y="4575025"/>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0" name="Picture 9">
              <a:extLst>
                <a:ext uri="{FF2B5EF4-FFF2-40B4-BE49-F238E27FC236}">
                  <a16:creationId xmlns:a16="http://schemas.microsoft.com/office/drawing/2014/main" id="{499742B0-99F6-87E0-9CC9-A14152D06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241" y="4579136"/>
              <a:ext cx="736209" cy="731520"/>
            </a:xfrm>
            <a:prstGeom prst="rect">
              <a:avLst/>
            </a:prstGeom>
          </p:spPr>
        </p:pic>
      </p:grpSp>
      <p:grpSp>
        <p:nvGrpSpPr>
          <p:cNvPr id="11" name="Group 10">
            <a:extLst>
              <a:ext uri="{FF2B5EF4-FFF2-40B4-BE49-F238E27FC236}">
                <a16:creationId xmlns:a16="http://schemas.microsoft.com/office/drawing/2014/main" id="{55B5B6DD-916C-581C-031A-FCE968E01DA1}"/>
              </a:ext>
            </a:extLst>
          </p:cNvPr>
          <p:cNvGrpSpPr/>
          <p:nvPr/>
        </p:nvGrpSpPr>
        <p:grpSpPr>
          <a:xfrm>
            <a:off x="8339168" y="1928078"/>
            <a:ext cx="1716430" cy="1708917"/>
            <a:chOff x="1774912" y="3627494"/>
            <a:chExt cx="738865" cy="735631"/>
          </a:xfrm>
        </p:grpSpPr>
        <p:sp>
          <p:nvSpPr>
            <p:cNvPr id="12" name="Oval 11">
              <a:extLst>
                <a:ext uri="{FF2B5EF4-FFF2-40B4-BE49-F238E27FC236}">
                  <a16:creationId xmlns:a16="http://schemas.microsoft.com/office/drawing/2014/main" id="{4161978B-5309-C8D4-69A7-060398EE7408}"/>
                </a:ext>
              </a:extLst>
            </p:cNvPr>
            <p:cNvSpPr/>
            <p:nvPr/>
          </p:nvSpPr>
          <p:spPr>
            <a:xfrm>
              <a:off x="1774912" y="3627494"/>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3" name="Picture 12">
              <a:extLst>
                <a:ext uri="{FF2B5EF4-FFF2-40B4-BE49-F238E27FC236}">
                  <a16:creationId xmlns:a16="http://schemas.microsoft.com/office/drawing/2014/main" id="{EC4D447D-DED5-3A99-6FA2-466F777F1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568" y="3631605"/>
              <a:ext cx="736209" cy="731520"/>
            </a:xfrm>
            <a:prstGeom prst="rect">
              <a:avLst/>
            </a:prstGeom>
          </p:spPr>
        </p:pic>
      </p:grpSp>
    </p:spTree>
    <p:extLst>
      <p:ext uri="{BB962C8B-B14F-4D97-AF65-F5344CB8AC3E}">
        <p14:creationId xmlns:p14="http://schemas.microsoft.com/office/powerpoint/2010/main" val="3146942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375444" y="1833214"/>
            <a:ext cx="6549788" cy="3348385"/>
          </a:xfrm>
        </p:spPr>
        <p:txBody>
          <a:bodyPr>
            <a:normAutofit/>
          </a:bodyPr>
          <a:lstStyle/>
          <a:p>
            <a:pPr>
              <a:spcBef>
                <a:spcPts val="1200"/>
              </a:spcBef>
              <a:spcAft>
                <a:spcPts val="1200"/>
              </a:spcAft>
            </a:pPr>
            <a:r>
              <a:rPr lang="en-US" sz="1800"/>
              <a:t>Based on their scores, students get personalized recommendations about what AP courses might be a good fit for them.</a:t>
            </a:r>
          </a:p>
          <a:p>
            <a:pPr>
              <a:spcBef>
                <a:spcPts val="1200"/>
              </a:spcBef>
              <a:spcAft>
                <a:spcPts val="1200"/>
              </a:spcAft>
            </a:pPr>
            <a:r>
              <a:rPr lang="en-US"/>
              <a:t>AP gives students the chance to tackle college-level work while they're still in high school. And through taking AP Exams, students can earn college credit and placement.</a:t>
            </a:r>
          </a:p>
        </p:txBody>
      </p:sp>
      <p:sp>
        <p:nvSpPr>
          <p:cNvPr id="9" name="Title 1">
            <a:extLst>
              <a:ext uri="{FF2B5EF4-FFF2-40B4-BE49-F238E27FC236}">
                <a16:creationId xmlns:a16="http://schemas.microsoft.com/office/drawing/2014/main" id="{B6BBCD54-2620-82F1-AAD2-D311DB890DDF}"/>
              </a:ext>
            </a:extLst>
          </p:cNvPr>
          <p:cNvSpPr>
            <a:spLocks noGrp="1"/>
          </p:cNvSpPr>
          <p:nvPr>
            <p:ph type="title"/>
          </p:nvPr>
        </p:nvSpPr>
        <p:spPr>
          <a:xfrm>
            <a:off x="375444" y="567058"/>
            <a:ext cx="7283724" cy="435173"/>
          </a:xfrm>
        </p:spPr>
        <p:txBody>
          <a:bodyPr/>
          <a:lstStyle/>
          <a:p>
            <a:r>
              <a:rPr lang="en-US"/>
              <a:t>SAT</a:t>
            </a:r>
          </a:p>
        </p:txBody>
      </p:sp>
      <p:sp>
        <p:nvSpPr>
          <p:cNvPr id="12" name="Subtitle 5">
            <a:extLst>
              <a:ext uri="{FF2B5EF4-FFF2-40B4-BE49-F238E27FC236}">
                <a16:creationId xmlns:a16="http://schemas.microsoft.com/office/drawing/2014/main" id="{F44DBB4C-C2B4-4F20-16AC-9D820DF0B497}"/>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Find </a:t>
            </a:r>
            <a:r>
              <a:rPr lang="en-US" b="1">
                <a:solidFill>
                  <a:schemeClr val="accent3"/>
                </a:solidFill>
              </a:rPr>
              <a:t>O</a:t>
            </a:r>
            <a:r>
              <a:rPr lang="en-US" sz="1800" b="1">
                <a:solidFill>
                  <a:schemeClr val="accent3"/>
                </a:solidFill>
              </a:rPr>
              <a:t>ut About </a:t>
            </a:r>
            <a:r>
              <a:rPr lang="en-US" b="1">
                <a:solidFill>
                  <a:schemeClr val="accent3"/>
                </a:solidFill>
              </a:rPr>
              <a:t>T</a:t>
            </a:r>
            <a:r>
              <a:rPr lang="en-US" sz="1800" b="1">
                <a:solidFill>
                  <a:schemeClr val="accent3"/>
                </a:solidFill>
              </a:rPr>
              <a:t>heir AP Potential</a:t>
            </a:r>
          </a:p>
        </p:txBody>
      </p:sp>
      <p:sp>
        <p:nvSpPr>
          <p:cNvPr id="2" name="TextBox 1">
            <a:extLst>
              <a:ext uri="{FF2B5EF4-FFF2-40B4-BE49-F238E27FC236}">
                <a16:creationId xmlns:a16="http://schemas.microsoft.com/office/drawing/2014/main" id="{82B018B0-34C1-F931-A863-97F57C66892E}"/>
              </a:ext>
            </a:extLst>
          </p:cNvPr>
          <p:cNvSpPr txBox="1"/>
          <p:nvPr/>
        </p:nvSpPr>
        <p:spPr>
          <a:xfrm>
            <a:off x="282856" y="5995157"/>
            <a:ext cx="6420970" cy="369332"/>
          </a:xfrm>
          <a:prstGeom prst="rect">
            <a:avLst/>
          </a:prstGeom>
          <a:noFill/>
        </p:spPr>
        <p:txBody>
          <a:bodyPr wrap="square">
            <a:spAutoFit/>
          </a:bodyPr>
          <a:lstStyle/>
          <a:p>
            <a:pPr marL="0" indent="0">
              <a:spcBef>
                <a:spcPts val="1200"/>
              </a:spcBef>
              <a:spcAft>
                <a:spcPts val="1200"/>
              </a:spcAft>
              <a:buNone/>
            </a:pPr>
            <a:r>
              <a:rPr lang="en-US"/>
              <a:t>Learn more at: </a:t>
            </a:r>
            <a:r>
              <a:rPr lang="en-US" b="1">
                <a:solidFill>
                  <a:schemeClr val="accent3"/>
                </a:solidFill>
                <a:hlinkClick r:id="rId3">
                  <a:extLst>
                    <a:ext uri="{A12FA001-AC4F-418D-AE19-62706E023703}">
                      <ahyp:hlinkClr xmlns:ahyp="http://schemas.microsoft.com/office/drawing/2018/hyperlinkcolor" val="tx"/>
                    </a:ext>
                  </a:extLst>
                </a:hlinkClick>
              </a:rPr>
              <a:t>APstudents.org/course-recommendations</a:t>
            </a:r>
            <a:endParaRPr lang="en-US">
              <a:solidFill>
                <a:schemeClr val="accent3"/>
              </a:solidFill>
            </a:endParaRPr>
          </a:p>
        </p:txBody>
      </p:sp>
      <p:pic>
        <p:nvPicPr>
          <p:cNvPr id="5" name="Picture 4">
            <a:extLst>
              <a:ext uri="{FF2B5EF4-FFF2-40B4-BE49-F238E27FC236}">
                <a16:creationId xmlns:a16="http://schemas.microsoft.com/office/drawing/2014/main" id="{AA241DB0-C31D-F1F0-E0DE-84EFE14FB9A5}"/>
              </a:ext>
            </a:extLst>
          </p:cNvPr>
          <p:cNvPicPr>
            <a:picLocks noChangeAspect="1"/>
          </p:cNvPicPr>
          <p:nvPr/>
        </p:nvPicPr>
        <p:blipFill>
          <a:blip r:embed="rId4"/>
          <a:stretch>
            <a:fillRect/>
          </a:stretch>
        </p:blipFill>
        <p:spPr>
          <a:xfrm>
            <a:off x="9211180" y="2340863"/>
            <a:ext cx="2483010" cy="2374765"/>
          </a:xfrm>
          <a:prstGeom prst="rect">
            <a:avLst/>
          </a:prstGeom>
        </p:spPr>
      </p:pic>
    </p:spTree>
    <p:extLst>
      <p:ext uri="{BB962C8B-B14F-4D97-AF65-F5344CB8AC3E}">
        <p14:creationId xmlns:p14="http://schemas.microsoft.com/office/powerpoint/2010/main" val="1537018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2360DB9-B568-605D-21CC-4D9C5B8F3AE4}"/>
              </a:ext>
            </a:extLst>
          </p:cNvPr>
          <p:cNvSpPr>
            <a:spLocks noGrp="1"/>
          </p:cNvSpPr>
          <p:nvPr>
            <p:ph type="title"/>
          </p:nvPr>
        </p:nvSpPr>
        <p:spPr/>
        <p:txBody>
          <a:bodyPr/>
          <a:lstStyle/>
          <a:p>
            <a:r>
              <a:rPr lang="en-US"/>
              <a:t>SAT</a:t>
            </a:r>
          </a:p>
        </p:txBody>
      </p:sp>
      <p:sp>
        <p:nvSpPr>
          <p:cNvPr id="4" name="Text Placeholder 3">
            <a:extLst>
              <a:ext uri="{FF2B5EF4-FFF2-40B4-BE49-F238E27FC236}">
                <a16:creationId xmlns:a16="http://schemas.microsoft.com/office/drawing/2014/main" id="{E5DC068C-609F-A85A-5ACF-CB1DA664F6FC}"/>
              </a:ext>
            </a:extLst>
          </p:cNvPr>
          <p:cNvSpPr>
            <a:spLocks noGrp="1"/>
          </p:cNvSpPr>
          <p:nvPr>
            <p:ph type="body" sz="quarter" idx="10"/>
          </p:nvPr>
        </p:nvSpPr>
        <p:spPr>
          <a:xfrm>
            <a:off x="376238" y="1833214"/>
            <a:ext cx="5842959" cy="4643437"/>
          </a:xfrm>
        </p:spPr>
        <p:txBody>
          <a:bodyPr/>
          <a:lstStyle/>
          <a:p>
            <a:pPr>
              <a:spcAft>
                <a:spcPts val="1200"/>
              </a:spcAft>
            </a:pPr>
            <a:r>
              <a:rPr lang="en-US" sz="1800"/>
              <a:t>Taking the SAT gives your child the chance to access over $300 million in scholarship opportunities.</a:t>
            </a:r>
          </a:p>
          <a:p>
            <a:pPr>
              <a:spcAft>
                <a:spcPts val="1200"/>
              </a:spcAft>
            </a:pPr>
            <a:r>
              <a:rPr lang="en-US" sz="1800"/>
              <a:t>With Scholarship Search students explore and match with over $4 billion in scholarships each year.</a:t>
            </a:r>
          </a:p>
          <a:p>
            <a:endParaRPr lang="en-US" sz="1800"/>
          </a:p>
        </p:txBody>
      </p:sp>
      <p:sp>
        <p:nvSpPr>
          <p:cNvPr id="12" name="Subtitle 5">
            <a:extLst>
              <a:ext uri="{FF2B5EF4-FFF2-40B4-BE49-F238E27FC236}">
                <a16:creationId xmlns:a16="http://schemas.microsoft.com/office/drawing/2014/main" id="{A22C9702-671C-C3E8-BA19-25A46E3A3901}"/>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Help Pay for College</a:t>
            </a:r>
          </a:p>
        </p:txBody>
      </p:sp>
      <p:sp>
        <p:nvSpPr>
          <p:cNvPr id="3" name="Text Placeholder 6">
            <a:extLst>
              <a:ext uri="{FF2B5EF4-FFF2-40B4-BE49-F238E27FC236}">
                <a16:creationId xmlns:a16="http://schemas.microsoft.com/office/drawing/2014/main" id="{F6A57EEF-3A1E-24D5-575B-15275B288BD0}"/>
              </a:ext>
            </a:extLst>
          </p:cNvPr>
          <p:cNvSpPr txBox="1">
            <a:spLocks/>
          </p:cNvSpPr>
          <p:nvPr/>
        </p:nvSpPr>
        <p:spPr>
          <a:xfrm>
            <a:off x="375444" y="4940391"/>
            <a:ext cx="6839639" cy="1043785"/>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a:ea typeface="Roboto" panose="02000000000000000000" pitchFamily="2" charset="0"/>
                <a:cs typeface="Roboto" panose="02000000000000000000" pitchFamily="2" charset="0"/>
              </a:rPr>
              <a:t>Learn more at: </a:t>
            </a:r>
          </a:p>
          <a:p>
            <a:pPr marL="0" indent="0">
              <a:buNone/>
            </a:pPr>
            <a:r>
              <a:rPr lang="en-US" b="1">
                <a:solidFill>
                  <a:srgbClr val="029CDE"/>
                </a:solidFill>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bigfuture.collegeboard.org/pay-for-college</a:t>
            </a:r>
            <a:endParaRPr lang="en-US" b="1">
              <a:solidFill>
                <a:srgbClr val="029CDE"/>
              </a:solidFill>
            </a:endParaRPr>
          </a:p>
        </p:txBody>
      </p:sp>
      <p:grpSp>
        <p:nvGrpSpPr>
          <p:cNvPr id="7" name="Group 6">
            <a:extLst>
              <a:ext uri="{FF2B5EF4-FFF2-40B4-BE49-F238E27FC236}">
                <a16:creationId xmlns:a16="http://schemas.microsoft.com/office/drawing/2014/main" id="{D0F00049-DF86-BB0A-D8D2-941BB43F37B4}"/>
              </a:ext>
            </a:extLst>
          </p:cNvPr>
          <p:cNvGrpSpPr/>
          <p:nvPr/>
        </p:nvGrpSpPr>
        <p:grpSpPr>
          <a:xfrm flipH="1">
            <a:off x="7139315" y="1621381"/>
            <a:ext cx="5306209" cy="3980361"/>
            <a:chOff x="2634462" y="1591550"/>
            <a:chExt cx="3370923" cy="2429646"/>
          </a:xfrm>
        </p:grpSpPr>
        <p:sp>
          <p:nvSpPr>
            <p:cNvPr id="8" name="Right Triangle 7">
              <a:extLst>
                <a:ext uri="{FF2B5EF4-FFF2-40B4-BE49-F238E27FC236}">
                  <a16:creationId xmlns:a16="http://schemas.microsoft.com/office/drawing/2014/main" id="{26D43A66-7115-6289-D1E7-8764D7DAD853}"/>
                </a:ext>
              </a:extLst>
            </p:cNvPr>
            <p:cNvSpPr/>
            <p:nvPr/>
          </p:nvSpPr>
          <p:spPr>
            <a:xfrm rot="10800000">
              <a:off x="5372720" y="3423127"/>
              <a:ext cx="632665" cy="598069"/>
            </a:xfrm>
            <a:prstGeom prst="rtTriangl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Roboto Slab"/>
                <a:ea typeface="+mn-ea"/>
                <a:cs typeface="+mn-cs"/>
              </a:endParaRPr>
            </a:p>
          </p:txBody>
        </p:sp>
        <p:sp>
          <p:nvSpPr>
            <p:cNvPr id="10" name="Rectangle 9">
              <a:extLst>
                <a:ext uri="{FF2B5EF4-FFF2-40B4-BE49-F238E27FC236}">
                  <a16:creationId xmlns:a16="http://schemas.microsoft.com/office/drawing/2014/main" id="{D8FF27F5-E8B7-012A-18D6-CA258316CD70}"/>
                </a:ext>
              </a:extLst>
            </p:cNvPr>
            <p:cNvSpPr/>
            <p:nvPr/>
          </p:nvSpPr>
          <p:spPr>
            <a:xfrm>
              <a:off x="2634462" y="1591550"/>
              <a:ext cx="3370923" cy="215996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0" tIns="365760" rIns="457200" bIns="36576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Roboto Slab"/>
                  <a:ea typeface="+mn-ea"/>
                  <a:cs typeface="+mn-cs"/>
                </a:rPr>
                <a:t>Did you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FFFFFF"/>
                  </a:solidFill>
                  <a:latin typeface="Roboto"/>
                </a:rPr>
                <a:t>A</a:t>
              </a:r>
              <a:r>
                <a:rPr kumimoji="0" lang="en-US" sz="2400" b="0" i="0" u="none" strike="noStrike" kern="1200" cap="none" spc="0" normalizeH="0" baseline="0" noProof="0">
                  <a:ln>
                    <a:noFill/>
                  </a:ln>
                  <a:solidFill>
                    <a:srgbClr val="FFFFFF"/>
                  </a:solidFill>
                  <a:effectLst/>
                  <a:uLnTx/>
                  <a:uFillTx/>
                  <a:latin typeface="Roboto"/>
                  <a:ea typeface="+mn-ea"/>
                  <a:cs typeface="+mn-cs"/>
                </a:rPr>
                <a:t>n estimated $100 million in scholarships goes unawarded each year.</a:t>
              </a:r>
            </a:p>
          </p:txBody>
        </p:sp>
      </p:grpSp>
    </p:spTree>
    <p:extLst>
      <p:ext uri="{BB962C8B-B14F-4D97-AF65-F5344CB8AC3E}">
        <p14:creationId xmlns:p14="http://schemas.microsoft.com/office/powerpoint/2010/main" val="2093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53F7-196E-34EB-93E3-4E5B07C848AD}"/>
              </a:ext>
            </a:extLst>
          </p:cNvPr>
          <p:cNvSpPr>
            <a:spLocks noGrp="1"/>
          </p:cNvSpPr>
          <p:nvPr>
            <p:ph type="title"/>
          </p:nvPr>
        </p:nvSpPr>
        <p:spPr/>
        <p:txBody>
          <a:bodyPr/>
          <a:lstStyle/>
          <a:p>
            <a:r>
              <a:rPr lang="en-US"/>
              <a:t>The SAT Suite of Assessments</a:t>
            </a:r>
          </a:p>
        </p:txBody>
      </p:sp>
      <p:sp>
        <p:nvSpPr>
          <p:cNvPr id="4" name="Text Placeholder 3">
            <a:extLst>
              <a:ext uri="{FF2B5EF4-FFF2-40B4-BE49-F238E27FC236}">
                <a16:creationId xmlns:a16="http://schemas.microsoft.com/office/drawing/2014/main" id="{DE3304AC-FA47-DC1E-0D42-546CC1796F83}"/>
              </a:ext>
            </a:extLst>
          </p:cNvPr>
          <p:cNvSpPr txBox="1">
            <a:spLocks noGrp="1"/>
          </p:cNvSpPr>
          <p:nvPr>
            <p:ph type="body" sz="quarter" idx="10"/>
          </p:nvPr>
        </p:nvSpPr>
        <p:spPr>
          <a:xfrm>
            <a:off x="375444" y="1356155"/>
            <a:ext cx="7456124" cy="4468916"/>
          </a:xfrm>
          <a:prstGeom prst="rect">
            <a:avLst/>
          </a:prstGeom>
          <a:noFill/>
        </p:spPr>
        <p:txBody>
          <a:bodyPr wrap="square">
            <a:spAutoFit/>
          </a:bodyPr>
          <a:lstStyle/>
          <a:p>
            <a:pPr marL="0" indent="0">
              <a:buNone/>
            </a:pPr>
            <a:r>
              <a:rPr lang="en-US" b="0" i="0" u="none" strike="noStrike" baseline="0" dirty="0">
                <a:solidFill>
                  <a:srgbClr val="211D1E"/>
                </a:solidFill>
                <a:latin typeface="Roboto" panose="02000000000000000000" pitchFamily="2" charset="0"/>
                <a:ea typeface="Roboto" panose="02000000000000000000" pitchFamily="2" charset="0"/>
                <a:cs typeface="Roboto" panose="02000000000000000000" pitchFamily="2" charset="0"/>
              </a:rPr>
              <a:t>The SAT</a:t>
            </a:r>
            <a:r>
              <a:rPr lang="en-US" b="0" i="0" u="none" strike="noStrike" baseline="30000" dirty="0">
                <a:solidFill>
                  <a:srgbClr val="211D1E"/>
                </a:solidFill>
                <a:latin typeface="Roboto" panose="02000000000000000000" pitchFamily="2" charset="0"/>
                <a:ea typeface="Roboto" panose="02000000000000000000" pitchFamily="2" charset="0"/>
                <a:cs typeface="Roboto" panose="02000000000000000000" pitchFamily="2" charset="0"/>
              </a:rPr>
              <a:t>®</a:t>
            </a:r>
            <a:r>
              <a:rPr lang="en-US" b="0" i="0" u="none" strike="noStrike" baseline="0" dirty="0">
                <a:solidFill>
                  <a:srgbClr val="211D1E"/>
                </a:solidFill>
                <a:latin typeface="Roboto" panose="02000000000000000000" pitchFamily="2" charset="0"/>
                <a:ea typeface="Roboto" panose="02000000000000000000" pitchFamily="2" charset="0"/>
                <a:cs typeface="Roboto" panose="02000000000000000000" pitchFamily="2" charset="0"/>
              </a:rPr>
              <a:t> Suite of Assessments is an integrated system of tests that helps establish a baseline of college and career readiness, tracks student progress, and identifies areas for improvement.</a:t>
            </a:r>
          </a:p>
          <a:p>
            <a:pPr marL="0" indent="0">
              <a:buNone/>
            </a:pPr>
            <a:endParaRPr lang="en-US" b="0" i="0" u="none" strike="noStrike" baseline="0" dirty="0">
              <a:solidFill>
                <a:srgbClr val="211D1E"/>
              </a:solidFill>
              <a:latin typeface="Roboto" panose="02000000000000000000" pitchFamily="2" charset="0"/>
              <a:ea typeface="Roboto" panose="02000000000000000000" pitchFamily="2" charset="0"/>
              <a:cs typeface="Roboto" panose="02000000000000000000" pitchFamily="2" charset="0"/>
            </a:endParaRPr>
          </a:p>
          <a:p>
            <a:r>
              <a:rPr lang="en-US" b="1" i="0" u="none" strike="noStrike" baseline="0" dirty="0">
                <a:solidFill>
                  <a:schemeClr val="accent3"/>
                </a:solidFill>
                <a:latin typeface="Roboto" panose="02000000000000000000" pitchFamily="2" charset="0"/>
                <a:ea typeface="Roboto" panose="02000000000000000000" pitchFamily="2" charset="0"/>
                <a:cs typeface="Roboto" panose="02000000000000000000" pitchFamily="2" charset="0"/>
              </a:rPr>
              <a:t>PSAT</a:t>
            </a:r>
            <a:r>
              <a:rPr lang="en-US" b="1" baseline="30000" dirty="0">
                <a:solidFill>
                  <a:schemeClr val="accent3"/>
                </a:solidFill>
                <a:latin typeface="Roboto" panose="02000000000000000000" pitchFamily="2" charset="0"/>
                <a:ea typeface="Roboto" panose="02000000000000000000" pitchFamily="2" charset="0"/>
                <a:cs typeface="Roboto" panose="02000000000000000000" pitchFamily="2" charset="0"/>
              </a:rPr>
              <a:t>™</a:t>
            </a:r>
            <a:r>
              <a:rPr lang="en-US" b="1" i="0" u="none" strike="noStrike" baseline="0" dirty="0">
                <a:solidFill>
                  <a:schemeClr val="accent3"/>
                </a:solidFill>
                <a:latin typeface="Roboto" panose="02000000000000000000" pitchFamily="2" charset="0"/>
                <a:ea typeface="Roboto" panose="02000000000000000000" pitchFamily="2" charset="0"/>
                <a:cs typeface="Roboto" panose="02000000000000000000" pitchFamily="2" charset="0"/>
              </a:rPr>
              <a:t> 8/9</a:t>
            </a:r>
            <a:endParaRPr lang="en-US" dirty="0">
              <a:solidFill>
                <a:srgbClr val="211D1E"/>
              </a:solidFill>
              <a:latin typeface="Roboto" panose="02000000000000000000" pitchFamily="2" charset="0"/>
              <a:ea typeface="Roboto" panose="02000000000000000000" pitchFamily="2" charset="0"/>
              <a:cs typeface="Roboto" panose="02000000000000000000" pitchFamily="2" charset="0"/>
            </a:endParaRPr>
          </a:p>
          <a:p>
            <a:r>
              <a:rPr lang="en-US" b="1" i="0" u="none" strike="noStrike" baseline="0" dirty="0">
                <a:solidFill>
                  <a:srgbClr val="029CDE"/>
                </a:solidFill>
                <a:latin typeface="Roboto" panose="02000000000000000000" pitchFamily="2" charset="0"/>
                <a:ea typeface="Roboto" panose="02000000000000000000" pitchFamily="2" charset="0"/>
                <a:cs typeface="Roboto" panose="02000000000000000000" pitchFamily="2" charset="0"/>
              </a:rPr>
              <a:t>PSAT</a:t>
            </a:r>
            <a:r>
              <a:rPr lang="en-US" b="1" i="0" u="none" strike="noStrike" baseline="30000" dirty="0">
                <a:solidFill>
                  <a:srgbClr val="029CDE"/>
                </a:solidFill>
                <a:latin typeface="Roboto" panose="02000000000000000000" pitchFamily="2" charset="0"/>
                <a:ea typeface="Roboto" panose="02000000000000000000" pitchFamily="2" charset="0"/>
                <a:cs typeface="Roboto" panose="02000000000000000000" pitchFamily="2" charset="0"/>
              </a:rPr>
              <a:t>™</a:t>
            </a:r>
            <a:r>
              <a:rPr lang="en-US" b="1" i="0" u="none" strike="noStrike" baseline="0" dirty="0">
                <a:solidFill>
                  <a:schemeClr val="accent3"/>
                </a:solidFill>
                <a:latin typeface="Roboto" panose="02000000000000000000" pitchFamily="2" charset="0"/>
                <a:ea typeface="Roboto" panose="02000000000000000000" pitchFamily="2" charset="0"/>
                <a:cs typeface="Roboto" panose="02000000000000000000" pitchFamily="2" charset="0"/>
              </a:rPr>
              <a:t> 10</a:t>
            </a:r>
            <a:endParaRPr lang="en-US" dirty="0">
              <a:solidFill>
                <a:srgbClr val="211D1E"/>
              </a:solidFill>
              <a:latin typeface="Roboto" panose="02000000000000000000" pitchFamily="2" charset="0"/>
              <a:ea typeface="Roboto" panose="02000000000000000000" pitchFamily="2" charset="0"/>
              <a:cs typeface="Roboto" panose="02000000000000000000" pitchFamily="2" charset="0"/>
            </a:endParaRPr>
          </a:p>
          <a:p>
            <a:r>
              <a:rPr lang="en-US" b="1" i="0" u="none" strike="noStrike" baseline="0" dirty="0">
                <a:solidFill>
                  <a:schemeClr val="accent3"/>
                </a:solidFill>
                <a:latin typeface="Roboto" panose="02000000000000000000" pitchFamily="2" charset="0"/>
                <a:ea typeface="Roboto" panose="02000000000000000000" pitchFamily="2" charset="0"/>
                <a:cs typeface="Roboto" panose="02000000000000000000" pitchFamily="2" charset="0"/>
              </a:rPr>
              <a:t>PSAT/NMSQT</a:t>
            </a:r>
            <a:r>
              <a:rPr lang="en-US" b="1" i="0" u="none" strike="noStrike" baseline="30000" dirty="0">
                <a:solidFill>
                  <a:schemeClr val="accent3"/>
                </a:solidFill>
                <a:latin typeface="Roboto" panose="02000000000000000000" pitchFamily="2" charset="0"/>
                <a:ea typeface="Roboto" panose="02000000000000000000" pitchFamily="2" charset="0"/>
                <a:cs typeface="Roboto" panose="02000000000000000000" pitchFamily="2" charset="0"/>
              </a:rPr>
              <a:t>®</a:t>
            </a:r>
            <a:r>
              <a:rPr lang="en-US" dirty="0">
                <a:solidFill>
                  <a:srgbClr val="211D1E"/>
                </a:solidFill>
                <a:latin typeface="Roboto" panose="02000000000000000000" pitchFamily="2" charset="0"/>
                <a:ea typeface="Roboto" panose="02000000000000000000" pitchFamily="2" charset="0"/>
                <a:cs typeface="Roboto" panose="02000000000000000000" pitchFamily="2" charset="0"/>
              </a:rPr>
              <a:t> </a:t>
            </a:r>
            <a:r>
              <a:rPr lang="en-US" sz="1500" dirty="0">
                <a:solidFill>
                  <a:srgbClr val="029CDE"/>
                </a:solidFill>
                <a:latin typeface="Roboto" panose="02000000000000000000" pitchFamily="2" charset="0"/>
                <a:ea typeface="Roboto" panose="02000000000000000000" pitchFamily="2" charset="0"/>
                <a:cs typeface="Roboto" panose="02000000000000000000" pitchFamily="2" charset="0"/>
              </a:rPr>
              <a:t>(</a:t>
            </a:r>
            <a:r>
              <a:rPr lang="en-US" sz="1500" b="0" i="0" u="none" strike="noStrike" baseline="0" dirty="0">
                <a:solidFill>
                  <a:srgbClr val="029CDE"/>
                </a:solidFill>
                <a:latin typeface="Roboto" panose="02000000000000000000" pitchFamily="2" charset="0"/>
                <a:ea typeface="Roboto" panose="02000000000000000000" pitchFamily="2" charset="0"/>
                <a:cs typeface="Roboto" panose="02000000000000000000" pitchFamily="2" charset="0"/>
              </a:rPr>
              <a:t>Preliminary SAT/National Merit Scholarship Qualifying Test)</a:t>
            </a:r>
          </a:p>
          <a:p>
            <a:r>
              <a:rPr lang="en-US" b="1" i="0" u="none" strike="noStrike" baseline="0" dirty="0">
                <a:solidFill>
                  <a:schemeClr val="accent3"/>
                </a:solidFill>
                <a:latin typeface="Roboto" panose="02000000000000000000" pitchFamily="2" charset="0"/>
                <a:ea typeface="Roboto" panose="02000000000000000000" pitchFamily="2" charset="0"/>
                <a:cs typeface="Roboto" panose="02000000000000000000" pitchFamily="2" charset="0"/>
              </a:rPr>
              <a:t>SAT</a:t>
            </a:r>
            <a:r>
              <a:rPr lang="en-US" b="1" i="0" u="none" strike="noStrike" baseline="30000" dirty="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dirty="0">
              <a:solidFill>
                <a:srgbClr val="211D1E"/>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b="0" i="0" u="none" strike="noStrike" baseline="0" dirty="0">
              <a:solidFill>
                <a:srgbClr val="211D1E"/>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dirty="0">
                <a:solidFill>
                  <a:srgbClr val="211D1E"/>
                </a:solidFill>
                <a:latin typeface="Roboto" panose="02000000000000000000" pitchFamily="2" charset="0"/>
                <a:ea typeface="Roboto" panose="02000000000000000000" pitchFamily="2" charset="0"/>
                <a:cs typeface="Roboto" panose="02000000000000000000" pitchFamily="2" charset="0"/>
              </a:rPr>
              <a:t>Whether your child is thinking about attending a two- or four-year college, a job training program, or isn’t sure what they want do after high school, the SAT Suite can help make their career goals and postsecondary path clearer. </a:t>
            </a:r>
            <a:endParaRPr lang="en-US" i="0" dirty="0">
              <a:solidFill>
                <a:srgbClr val="1E1E1E"/>
              </a:solidFill>
              <a:effectLst/>
              <a:latin typeface="Roboto" panose="02000000000000000000" pitchFamily="2" charset="0"/>
            </a:endParaRPr>
          </a:p>
        </p:txBody>
      </p:sp>
      <p:pic>
        <p:nvPicPr>
          <p:cNvPr id="6" name="Picture 5">
            <a:extLst>
              <a:ext uri="{FF2B5EF4-FFF2-40B4-BE49-F238E27FC236}">
                <a16:creationId xmlns:a16="http://schemas.microsoft.com/office/drawing/2014/main" id="{4B7ADF3C-A9E3-76BD-AFCA-77F5C05BD370}"/>
              </a:ext>
            </a:extLst>
          </p:cNvPr>
          <p:cNvPicPr>
            <a:picLocks noChangeAspect="1"/>
          </p:cNvPicPr>
          <p:nvPr/>
        </p:nvPicPr>
        <p:blipFill>
          <a:blip r:embed="rId3"/>
          <a:stretch>
            <a:fillRect/>
          </a:stretch>
        </p:blipFill>
        <p:spPr>
          <a:xfrm>
            <a:off x="8773133" y="2056260"/>
            <a:ext cx="3261985" cy="3034405"/>
          </a:xfrm>
          <a:prstGeom prst="rect">
            <a:avLst/>
          </a:prstGeom>
        </p:spPr>
      </p:pic>
    </p:spTree>
    <p:extLst>
      <p:ext uri="{BB962C8B-B14F-4D97-AF65-F5344CB8AC3E}">
        <p14:creationId xmlns:p14="http://schemas.microsoft.com/office/powerpoint/2010/main" val="11008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375444" y="2142140"/>
            <a:ext cx="7283724" cy="3876179"/>
          </a:xfrm>
        </p:spPr>
        <p:txBody>
          <a:bodyPr>
            <a:normAutofit/>
          </a:bodyPr>
          <a:lstStyle/>
          <a:p>
            <a:pPr marL="271145" indent="-271145">
              <a:spcBef>
                <a:spcPts val="1200"/>
              </a:spcBef>
              <a:spcAft>
                <a:spcPts val="1200"/>
              </a:spcAft>
            </a:pPr>
            <a:r>
              <a:rPr lang="en-US" dirty="0">
                <a:ea typeface="Roboto"/>
                <a:cs typeface="Roboto"/>
              </a:rPr>
              <a:t>The score report will include more personalized Career Insights. </a:t>
            </a:r>
          </a:p>
          <a:p>
            <a:pPr marL="271145" indent="-271145">
              <a:spcBef>
                <a:spcPts val="1200"/>
              </a:spcBef>
              <a:spcAft>
                <a:spcPts val="1200"/>
              </a:spcAft>
            </a:pPr>
            <a:r>
              <a:rPr lang="en-US" dirty="0">
                <a:ea typeface="Roboto"/>
                <a:cs typeface="Roboto"/>
              </a:rPr>
              <a:t>It offers a </a:t>
            </a:r>
            <a:r>
              <a:rPr lang="en-US" dirty="0">
                <a:solidFill>
                  <a:srgbClr val="1E1E1E"/>
                </a:solidFill>
                <a:latin typeface="Roboto"/>
                <a:ea typeface="Roboto"/>
                <a:cs typeface="Roboto"/>
              </a:rPr>
              <a:t>snapshot </a:t>
            </a:r>
            <a:r>
              <a:rPr lang="en-US" dirty="0">
                <a:ea typeface="Roboto"/>
                <a:cs typeface="Roboto"/>
              </a:rPr>
              <a:t>of career options based on a variety of factors including alignment with the math and reading and writing skills based on their SAT Suite performance and growing opportunities/job demand in their state.</a:t>
            </a:r>
          </a:p>
          <a:p>
            <a:pPr marL="271145" indent="-271145">
              <a:spcBef>
                <a:spcPts val="1200"/>
              </a:spcBef>
              <a:spcAft>
                <a:spcPts val="1200"/>
              </a:spcAft>
            </a:pPr>
            <a:r>
              <a:rPr lang="en-US" dirty="0">
                <a:ea typeface="Roboto"/>
                <a:cs typeface="Roboto"/>
              </a:rPr>
              <a:t>Developed with experts and based on the U.S. Department of Labors’ O*NET database (primary source for job information), the personalized career information aims to spark an interest in careers the moment scores are available.</a:t>
            </a:r>
          </a:p>
        </p:txBody>
      </p:sp>
      <p:sp>
        <p:nvSpPr>
          <p:cNvPr id="9" name="Title 1">
            <a:extLst>
              <a:ext uri="{FF2B5EF4-FFF2-40B4-BE49-F238E27FC236}">
                <a16:creationId xmlns:a16="http://schemas.microsoft.com/office/drawing/2014/main" id="{4E11C84C-7DA0-7BE7-5863-DA60AFE3A736}"/>
              </a:ext>
            </a:extLst>
          </p:cNvPr>
          <p:cNvSpPr>
            <a:spLocks noGrp="1"/>
          </p:cNvSpPr>
          <p:nvPr>
            <p:ph type="title"/>
          </p:nvPr>
        </p:nvSpPr>
        <p:spPr>
          <a:xfrm>
            <a:off x="375444" y="567058"/>
            <a:ext cx="7283724" cy="435173"/>
          </a:xfrm>
        </p:spPr>
        <p:txBody>
          <a:bodyPr/>
          <a:lstStyle/>
          <a:p>
            <a:r>
              <a:rPr lang="en-US"/>
              <a:t>SAT</a:t>
            </a:r>
          </a:p>
        </p:txBody>
      </p:sp>
      <p:sp>
        <p:nvSpPr>
          <p:cNvPr id="12" name="Subtitle 5">
            <a:extLst>
              <a:ext uri="{FF2B5EF4-FFF2-40B4-BE49-F238E27FC236}">
                <a16:creationId xmlns:a16="http://schemas.microsoft.com/office/drawing/2014/main" id="{52AED032-2DBD-8440-412E-32DA2CA221DB}"/>
              </a:ext>
            </a:extLst>
          </p:cNvPr>
          <p:cNvSpPr txBox="1">
            <a:spLocks/>
          </p:cNvSpPr>
          <p:nvPr/>
        </p:nvSpPr>
        <p:spPr>
          <a:xfrm>
            <a:off x="282856" y="1136158"/>
            <a:ext cx="6858000" cy="563128"/>
          </a:xfrm>
          <a:prstGeom prst="rect">
            <a:avLst/>
          </a:prstGeom>
        </p:spPr>
        <p:txBody>
          <a:bodyPr lIns="91440" tIns="45720" rIns="91440" bIns="45720" anchor="t"/>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Explore </a:t>
            </a:r>
            <a:r>
              <a:rPr lang="en-US" b="1">
                <a:solidFill>
                  <a:schemeClr val="accent3"/>
                </a:solidFill>
              </a:rPr>
              <a:t>Career</a:t>
            </a:r>
            <a:r>
              <a:rPr lang="en-US" sz="1800" b="1">
                <a:solidFill>
                  <a:schemeClr val="accent3"/>
                </a:solidFill>
              </a:rPr>
              <a:t> </a:t>
            </a:r>
            <a:r>
              <a:rPr lang="en-US" b="1">
                <a:solidFill>
                  <a:schemeClr val="accent3"/>
                </a:solidFill>
              </a:rPr>
              <a:t>Options with Career Insights</a:t>
            </a:r>
            <a:endParaRPr lang="en-US" sz="1800" b="1">
              <a:solidFill>
                <a:schemeClr val="accent3"/>
              </a:solidFill>
            </a:endParaRPr>
          </a:p>
        </p:txBody>
      </p:sp>
      <p:sp>
        <p:nvSpPr>
          <p:cNvPr id="4" name="Text Placeholder 6">
            <a:extLst>
              <a:ext uri="{FF2B5EF4-FFF2-40B4-BE49-F238E27FC236}">
                <a16:creationId xmlns:a16="http://schemas.microsoft.com/office/drawing/2014/main" id="{EDF3FCE8-7751-D7CC-ABE6-1F6D44BEFFC5}"/>
              </a:ext>
            </a:extLst>
          </p:cNvPr>
          <p:cNvSpPr txBox="1">
            <a:spLocks/>
          </p:cNvSpPr>
          <p:nvPr/>
        </p:nvSpPr>
        <p:spPr>
          <a:xfrm>
            <a:off x="318037" y="5933347"/>
            <a:ext cx="6839639" cy="410492"/>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marR="0" lvl="0" indent="0" algn="l" defTabSz="981075" rtl="0" eaLnBrk="1" fontAlgn="base" latinLnBrk="0" hangingPunct="1">
              <a:lnSpc>
                <a:spcPct val="100000"/>
              </a:lnSpc>
              <a:spcBef>
                <a:spcPts val="600"/>
              </a:spcBef>
              <a:spcAft>
                <a:spcPct val="0"/>
              </a:spcAft>
              <a:buClr>
                <a:srgbClr val="009CDE"/>
              </a:buClr>
              <a:buSzPct val="80000"/>
              <a:buFont typeface="Verdana" pitchFamily="34" charset="0"/>
              <a:buNone/>
              <a:tabLst/>
              <a:defRPr/>
            </a:pPr>
            <a:r>
              <a:rPr kumimoji="0" lang="en-US" altLang="zh-CN" b="0" i="0" u="none" strike="noStrike" kern="1200" cap="none" spc="0" normalizeH="0" baseline="0" noProof="1">
                <a:ln>
                  <a:noFill/>
                </a:ln>
                <a:solidFill>
                  <a:srgbClr val="1E1E1E"/>
                </a:solidFill>
                <a:effectLst/>
                <a:uLnTx/>
                <a:uFillTx/>
                <a:latin typeface="Roboto"/>
                <a:ea typeface="Roboto"/>
                <a:cs typeface="Roboto"/>
              </a:rPr>
              <a:t>Learn more at: </a:t>
            </a:r>
            <a:r>
              <a:rPr lang="en-US" b="1" i="0" u="sng" dirty="0">
                <a:solidFill>
                  <a:schemeClr val="accent3"/>
                </a:solidFill>
                <a:effectLst/>
                <a:latin typeface="Roboto" panose="02000000000000000000" pitchFamily="2" charset="0"/>
                <a:hlinkClick r:id="rId3">
                  <a:extLst>
                    <a:ext uri="{A12FA001-AC4F-418D-AE19-62706E023703}">
                      <ahyp:hlinkClr xmlns:ahyp="http://schemas.microsoft.com/office/drawing/2018/hyperlinkcolor" val="tx"/>
                    </a:ext>
                  </a:extLst>
                </a:hlinkClick>
              </a:rPr>
              <a:t>bigfuture.org/explore-careers</a:t>
            </a:r>
            <a:endParaRPr kumimoji="0" lang="en-US" altLang="zh-CN" sz="1600" b="1" i="0" u="none" strike="noStrike" kern="1200" cap="none" spc="0" normalizeH="0" baseline="0" noProof="1">
              <a:ln>
                <a:noFill/>
              </a:ln>
              <a:solidFill>
                <a:schemeClr val="accent3"/>
              </a:solidFill>
              <a:effectLst/>
              <a:uLnTx/>
              <a:uFillTx/>
              <a:latin typeface="Roboto"/>
              <a:ea typeface="Roboto"/>
              <a:cs typeface="Roboto"/>
            </a:endParaRPr>
          </a:p>
        </p:txBody>
      </p:sp>
      <p:pic>
        <p:nvPicPr>
          <p:cNvPr id="7" name="Picture 6">
            <a:extLst>
              <a:ext uri="{FF2B5EF4-FFF2-40B4-BE49-F238E27FC236}">
                <a16:creationId xmlns:a16="http://schemas.microsoft.com/office/drawing/2014/main" id="{7CEA48CC-C807-D97E-6AC8-85BB44D1ED40}"/>
              </a:ext>
            </a:extLst>
          </p:cNvPr>
          <p:cNvPicPr>
            <a:picLocks noChangeAspect="1"/>
          </p:cNvPicPr>
          <p:nvPr/>
        </p:nvPicPr>
        <p:blipFill>
          <a:blip r:embed="rId4"/>
          <a:stretch>
            <a:fillRect/>
          </a:stretch>
        </p:blipFill>
        <p:spPr>
          <a:xfrm>
            <a:off x="8231426" y="2142140"/>
            <a:ext cx="4179555" cy="2938843"/>
          </a:xfrm>
          <a:prstGeom prst="rect">
            <a:avLst/>
          </a:prstGeom>
        </p:spPr>
      </p:pic>
      <p:sp>
        <p:nvSpPr>
          <p:cNvPr id="2" name="Text Placeholder 2">
            <a:extLst>
              <a:ext uri="{FF2B5EF4-FFF2-40B4-BE49-F238E27FC236}">
                <a16:creationId xmlns:a16="http://schemas.microsoft.com/office/drawing/2014/main" id="{C17D0B0A-3312-AC48-96EB-C627225D5521}"/>
              </a:ext>
            </a:extLst>
          </p:cNvPr>
          <p:cNvSpPr txBox="1">
            <a:spLocks/>
          </p:cNvSpPr>
          <p:nvPr/>
        </p:nvSpPr>
        <p:spPr>
          <a:xfrm>
            <a:off x="282856" y="1673471"/>
            <a:ext cx="7283724" cy="435173"/>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1200"/>
              </a:spcBef>
              <a:spcAft>
                <a:spcPts val="1200"/>
              </a:spcAft>
              <a:buFont typeface="Verdana" pitchFamily="34" charset="0"/>
              <a:buNone/>
            </a:pPr>
            <a:r>
              <a:rPr lang="en-US" b="1" dirty="0">
                <a:solidFill>
                  <a:schemeClr val="accent3"/>
                </a:solidFill>
                <a:ea typeface="Roboto"/>
                <a:cs typeface="Roboto"/>
              </a:rPr>
              <a:t>Career Insights (2024) </a:t>
            </a:r>
            <a:r>
              <a:rPr lang="en-US" dirty="0">
                <a:ea typeface="Roboto"/>
                <a:cs typeface="Roboto"/>
              </a:rPr>
              <a:t>is a new feature in the score report.</a:t>
            </a:r>
          </a:p>
        </p:txBody>
      </p:sp>
    </p:spTree>
    <p:extLst>
      <p:ext uri="{BB962C8B-B14F-4D97-AF65-F5344CB8AC3E}">
        <p14:creationId xmlns:p14="http://schemas.microsoft.com/office/powerpoint/2010/main" val="3422690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282856" y="1699286"/>
            <a:ext cx="7283724" cy="4775256"/>
          </a:xfrm>
        </p:spPr>
        <p:txBody>
          <a:bodyPr>
            <a:normAutofit/>
          </a:bodyPr>
          <a:lstStyle/>
          <a:p>
            <a:pPr marL="0" indent="0">
              <a:spcBef>
                <a:spcPts val="1200"/>
              </a:spcBef>
              <a:spcAft>
                <a:spcPts val="1200"/>
              </a:spcAft>
              <a:buNone/>
            </a:pPr>
            <a:r>
              <a:rPr lang="en-US" b="1" dirty="0" err="1">
                <a:solidFill>
                  <a:schemeClr val="accent3"/>
                </a:solidFill>
                <a:ea typeface="Roboto" panose="02000000000000000000" pitchFamily="2" charset="0"/>
                <a:cs typeface="Roboto" panose="02000000000000000000" pitchFamily="2" charset="0"/>
              </a:rPr>
              <a:t>BigFuture</a:t>
            </a:r>
            <a:r>
              <a:rPr lang="en-US" b="1" baseline="30000" dirty="0">
                <a:solidFill>
                  <a:schemeClr val="accent3"/>
                </a:solidFill>
                <a:ea typeface="Roboto" panose="02000000000000000000" pitchFamily="2" charset="0"/>
                <a:cs typeface="Roboto" panose="02000000000000000000" pitchFamily="2" charset="0"/>
              </a:rPr>
              <a:t>®</a:t>
            </a:r>
            <a:r>
              <a:rPr lang="en-US" b="1" dirty="0">
                <a:solidFill>
                  <a:schemeClr val="accent3"/>
                </a:solidFill>
                <a:ea typeface="Roboto" panose="02000000000000000000" pitchFamily="2" charset="0"/>
                <a:cs typeface="Roboto" panose="02000000000000000000" pitchFamily="2" charset="0"/>
              </a:rPr>
              <a:t> School </a:t>
            </a:r>
            <a:r>
              <a:rPr lang="en-US" dirty="0">
                <a:ea typeface="Roboto"/>
                <a:cs typeface="Roboto"/>
              </a:rPr>
              <a:t>is a new mobile app for students (13+) who take certain College Board assessments in school. </a:t>
            </a:r>
            <a:endParaRPr lang="en-US" dirty="0"/>
          </a:p>
          <a:p>
            <a:pPr marL="404813" indent="-269875">
              <a:spcBef>
                <a:spcPts val="1200"/>
              </a:spcBef>
              <a:spcAft>
                <a:spcPts val="1200"/>
              </a:spcAft>
            </a:pPr>
            <a:r>
              <a:rPr lang="en-US" dirty="0">
                <a:ea typeface="Roboto"/>
                <a:cs typeface="Roboto"/>
              </a:rPr>
              <a:t>Students can use the app to access their SAT scores directly on their phone, along with:</a:t>
            </a:r>
          </a:p>
          <a:p>
            <a:pPr marL="685800" lvl="1" indent="-117475">
              <a:spcBef>
                <a:spcPts val="600"/>
              </a:spcBef>
              <a:spcAft>
                <a:spcPts val="600"/>
              </a:spcAft>
            </a:pPr>
            <a:r>
              <a:rPr lang="en-US" sz="1800" dirty="0"/>
              <a:t>Their personalized career insights </a:t>
            </a:r>
          </a:p>
          <a:p>
            <a:pPr marL="685800" lvl="1" indent="-117475">
              <a:spcBef>
                <a:spcPts val="600"/>
              </a:spcBef>
              <a:spcAft>
                <a:spcPts val="600"/>
              </a:spcAft>
            </a:pPr>
            <a:r>
              <a:rPr lang="en-US" sz="1800" dirty="0"/>
              <a:t>Guidance about planning and paying for college.</a:t>
            </a:r>
            <a:endParaRPr lang="en-US" sz="1800" dirty="0">
              <a:ea typeface="Roboto"/>
              <a:cs typeface="Roboto"/>
            </a:endParaRPr>
          </a:p>
          <a:p>
            <a:pPr marL="685800" lvl="1" indent="-117475">
              <a:spcBef>
                <a:spcPts val="600"/>
              </a:spcBef>
              <a:spcAft>
                <a:spcPts val="600"/>
              </a:spcAft>
            </a:pPr>
            <a:r>
              <a:rPr lang="en-US" sz="1800" dirty="0"/>
              <a:t>Connections™—a feature exclusively for school day test takers that allows them to hear from nonprofit colleges and scholarship programs that may be a good match, without sharing any personal information. </a:t>
            </a:r>
            <a:endParaRPr lang="en-US" sz="1800" dirty="0">
              <a:ea typeface="Roboto"/>
              <a:cs typeface="Roboto"/>
            </a:endParaRPr>
          </a:p>
        </p:txBody>
      </p:sp>
      <p:sp>
        <p:nvSpPr>
          <p:cNvPr id="9" name="Title 1">
            <a:extLst>
              <a:ext uri="{FF2B5EF4-FFF2-40B4-BE49-F238E27FC236}">
                <a16:creationId xmlns:a16="http://schemas.microsoft.com/office/drawing/2014/main" id="{4E11C84C-7DA0-7BE7-5863-DA60AFE3A736}"/>
              </a:ext>
            </a:extLst>
          </p:cNvPr>
          <p:cNvSpPr>
            <a:spLocks noGrp="1"/>
          </p:cNvSpPr>
          <p:nvPr>
            <p:ph type="title"/>
          </p:nvPr>
        </p:nvSpPr>
        <p:spPr>
          <a:xfrm>
            <a:off x="375444" y="567058"/>
            <a:ext cx="7283724" cy="435173"/>
          </a:xfrm>
        </p:spPr>
        <p:txBody>
          <a:bodyPr/>
          <a:lstStyle/>
          <a:p>
            <a:r>
              <a:rPr lang="en-US"/>
              <a:t>SAT</a:t>
            </a:r>
          </a:p>
        </p:txBody>
      </p:sp>
      <p:sp>
        <p:nvSpPr>
          <p:cNvPr id="12" name="Subtitle 5">
            <a:extLst>
              <a:ext uri="{FF2B5EF4-FFF2-40B4-BE49-F238E27FC236}">
                <a16:creationId xmlns:a16="http://schemas.microsoft.com/office/drawing/2014/main" id="{52AED032-2DBD-8440-412E-32DA2CA221DB}"/>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Explore College and Career Options in </a:t>
            </a:r>
            <a:r>
              <a:rPr lang="en-US" sz="1800" b="1" err="1">
                <a:solidFill>
                  <a:schemeClr val="accent3"/>
                </a:solidFill>
              </a:rPr>
              <a:t>BigFuture</a:t>
            </a:r>
            <a:r>
              <a:rPr lang="en-US" sz="1800" b="1">
                <a:solidFill>
                  <a:schemeClr val="accent3"/>
                </a:solidFill>
              </a:rPr>
              <a:t> School</a:t>
            </a:r>
          </a:p>
        </p:txBody>
      </p:sp>
      <p:pic>
        <p:nvPicPr>
          <p:cNvPr id="4" name="Picture 3">
            <a:extLst>
              <a:ext uri="{FF2B5EF4-FFF2-40B4-BE49-F238E27FC236}">
                <a16:creationId xmlns:a16="http://schemas.microsoft.com/office/drawing/2014/main" id="{AFC98038-F000-E022-36A1-ECA4374CAFC6}"/>
              </a:ext>
            </a:extLst>
          </p:cNvPr>
          <p:cNvPicPr>
            <a:picLocks noChangeAspect="1"/>
          </p:cNvPicPr>
          <p:nvPr/>
        </p:nvPicPr>
        <p:blipFill>
          <a:blip r:embed="rId3">
            <a:biLevel thresh="25000"/>
          </a:blip>
          <a:stretch>
            <a:fillRect/>
          </a:stretch>
        </p:blipFill>
        <p:spPr>
          <a:xfrm>
            <a:off x="9292216" y="2239963"/>
            <a:ext cx="2652729" cy="2255722"/>
          </a:xfrm>
          <a:prstGeom prst="rect">
            <a:avLst/>
          </a:prstGeom>
        </p:spPr>
      </p:pic>
      <p:sp>
        <p:nvSpPr>
          <p:cNvPr id="16" name="Text Placeholder 6">
            <a:extLst>
              <a:ext uri="{FF2B5EF4-FFF2-40B4-BE49-F238E27FC236}">
                <a16:creationId xmlns:a16="http://schemas.microsoft.com/office/drawing/2014/main" id="{B7920A3B-3085-C3D9-61EE-B2219C705647}"/>
              </a:ext>
            </a:extLst>
          </p:cNvPr>
          <p:cNvSpPr txBox="1">
            <a:spLocks/>
          </p:cNvSpPr>
          <p:nvPr/>
        </p:nvSpPr>
        <p:spPr>
          <a:xfrm>
            <a:off x="282856" y="5986408"/>
            <a:ext cx="6839639" cy="563128"/>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a:ea typeface="Roboto" panose="02000000000000000000" pitchFamily="2" charset="0"/>
                <a:cs typeface="Roboto" panose="02000000000000000000" pitchFamily="2" charset="0"/>
              </a:rPr>
              <a:t>Learn more at: </a:t>
            </a:r>
            <a:r>
              <a:rPr lang="en-US" b="1">
                <a:solidFill>
                  <a:schemeClr val="accent3"/>
                </a:solidFill>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bigfutureschool.org</a:t>
            </a:r>
            <a:endParaRPr lang="en-US" sz="1800" b="1">
              <a:solidFill>
                <a:schemeClr val="accent3"/>
              </a:solidFill>
              <a:effectLst/>
            </a:endParaRPr>
          </a:p>
        </p:txBody>
      </p:sp>
    </p:spTree>
    <p:extLst>
      <p:ext uri="{BB962C8B-B14F-4D97-AF65-F5344CB8AC3E}">
        <p14:creationId xmlns:p14="http://schemas.microsoft.com/office/powerpoint/2010/main" val="1014264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CE42F3-3B5D-3BE3-DC53-60BABA8CE734}"/>
              </a:ext>
            </a:extLst>
          </p:cNvPr>
          <p:cNvSpPr>
            <a:spLocks noGrp="1"/>
          </p:cNvSpPr>
          <p:nvPr>
            <p:ph type="title"/>
          </p:nvPr>
        </p:nvSpPr>
        <p:spPr>
          <a:xfrm>
            <a:off x="375444" y="567058"/>
            <a:ext cx="7283724" cy="435173"/>
          </a:xfrm>
        </p:spPr>
        <p:txBody>
          <a:bodyPr/>
          <a:lstStyle/>
          <a:p>
            <a:r>
              <a:rPr lang="en-US"/>
              <a:t>SAT</a:t>
            </a:r>
          </a:p>
        </p:txBody>
      </p:sp>
      <p:sp>
        <p:nvSpPr>
          <p:cNvPr id="13" name="Subtitle 5">
            <a:extLst>
              <a:ext uri="{FF2B5EF4-FFF2-40B4-BE49-F238E27FC236}">
                <a16:creationId xmlns:a16="http://schemas.microsoft.com/office/drawing/2014/main" id="{A57DE747-A852-DD2C-63B0-A596158337DF}"/>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Accessing Scores</a:t>
            </a:r>
          </a:p>
        </p:txBody>
      </p:sp>
      <p:pic>
        <p:nvPicPr>
          <p:cNvPr id="5" name="Picture 4">
            <a:extLst>
              <a:ext uri="{FF2B5EF4-FFF2-40B4-BE49-F238E27FC236}">
                <a16:creationId xmlns:a16="http://schemas.microsoft.com/office/drawing/2014/main" id="{E3692618-9DAD-92F4-8361-411D3AFAEB6D}"/>
              </a:ext>
            </a:extLst>
          </p:cNvPr>
          <p:cNvPicPr>
            <a:picLocks noChangeAspect="1"/>
          </p:cNvPicPr>
          <p:nvPr/>
        </p:nvPicPr>
        <p:blipFill>
          <a:blip r:embed="rId3">
            <a:biLevel thresh="25000"/>
          </a:blip>
          <a:stretch>
            <a:fillRect/>
          </a:stretch>
        </p:blipFill>
        <p:spPr>
          <a:xfrm>
            <a:off x="9583105" y="2239963"/>
            <a:ext cx="2122985" cy="2366244"/>
          </a:xfrm>
          <a:prstGeom prst="rect">
            <a:avLst/>
          </a:prstGeom>
        </p:spPr>
      </p:pic>
      <p:sp>
        <p:nvSpPr>
          <p:cNvPr id="2" name="Text Placeholder 2">
            <a:extLst>
              <a:ext uri="{FF2B5EF4-FFF2-40B4-BE49-F238E27FC236}">
                <a16:creationId xmlns:a16="http://schemas.microsoft.com/office/drawing/2014/main" id="{944EECBF-7336-A0F2-41E1-1324A4C33C57}"/>
              </a:ext>
            </a:extLst>
          </p:cNvPr>
          <p:cNvSpPr txBox="1">
            <a:spLocks/>
          </p:cNvSpPr>
          <p:nvPr/>
        </p:nvSpPr>
        <p:spPr>
          <a:xfrm>
            <a:off x="281314" y="1699286"/>
            <a:ext cx="7318365" cy="4643437"/>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1200"/>
              </a:spcBef>
              <a:spcAft>
                <a:spcPts val="1200"/>
              </a:spcAft>
              <a:buNone/>
            </a:pPr>
            <a:r>
              <a:rPr lang="en-US" dirty="0">
                <a:ea typeface="Roboto" panose="02000000000000000000" pitchFamily="2" charset="0"/>
                <a:cs typeface="Roboto" panose="02000000000000000000" pitchFamily="2" charset="0"/>
              </a:rPr>
              <a:t>There are two ways your child can access their scores.</a:t>
            </a:r>
          </a:p>
          <a:p>
            <a:pPr>
              <a:spcBef>
                <a:spcPts val="1200"/>
              </a:spcBef>
              <a:spcAft>
                <a:spcPts val="1200"/>
              </a:spcAft>
            </a:pPr>
            <a:r>
              <a:rPr lang="en-US" b="1" dirty="0" err="1">
                <a:ea typeface="Roboto" panose="02000000000000000000" pitchFamily="2" charset="0"/>
                <a:cs typeface="Roboto" panose="02000000000000000000" pitchFamily="2" charset="0"/>
              </a:rPr>
              <a:t>BigFuture</a:t>
            </a:r>
            <a:r>
              <a:rPr lang="en-US" b="1" dirty="0">
                <a:ea typeface="Roboto" panose="02000000000000000000" pitchFamily="2" charset="0"/>
                <a:cs typeface="Roboto" panose="02000000000000000000" pitchFamily="2" charset="0"/>
              </a:rPr>
              <a:t> School Mobile App: </a:t>
            </a:r>
            <a:r>
              <a:rPr lang="en-US" dirty="0">
                <a:ea typeface="Roboto" panose="02000000000000000000" pitchFamily="2" charset="0"/>
                <a:cs typeface="Roboto" panose="02000000000000000000" pitchFamily="2" charset="0"/>
              </a:rPr>
              <a:t>If your child chooses to provide a mobile number during the testing experience, they’ll receive a text message with information about accessing </a:t>
            </a:r>
            <a:r>
              <a:rPr lang="en-US" dirty="0" err="1">
                <a:ea typeface="Roboto" panose="02000000000000000000" pitchFamily="2" charset="0"/>
                <a:cs typeface="Roboto" panose="02000000000000000000" pitchFamily="2" charset="0"/>
              </a:rPr>
              <a:t>BigFuture</a:t>
            </a:r>
            <a:r>
              <a:rPr lang="en-US" dirty="0">
                <a:ea typeface="Roboto" panose="02000000000000000000" pitchFamily="2" charset="0"/>
                <a:cs typeface="Roboto" panose="02000000000000000000" pitchFamily="2" charset="0"/>
              </a:rPr>
              <a:t> School along with their scores. Their mobile number won’t be used for any other purpose. </a:t>
            </a:r>
          </a:p>
          <a:p>
            <a:pPr>
              <a:spcBef>
                <a:spcPts val="1200"/>
              </a:spcBef>
              <a:spcAft>
                <a:spcPts val="1200"/>
              </a:spcAft>
            </a:pPr>
            <a:r>
              <a:rPr lang="en-US" b="1" dirty="0">
                <a:ea typeface="Roboto" panose="02000000000000000000" pitchFamily="2" charset="0"/>
                <a:cs typeface="Roboto" panose="02000000000000000000" pitchFamily="2" charset="0"/>
              </a:rPr>
              <a:t>PDF Score Report: </a:t>
            </a:r>
            <a:r>
              <a:rPr lang="en-US" dirty="0">
                <a:ea typeface="Roboto" panose="02000000000000000000" pitchFamily="2" charset="0"/>
                <a:cs typeface="Roboto" panose="02000000000000000000" pitchFamily="2" charset="0"/>
              </a:rPr>
              <a:t>[</a:t>
            </a:r>
            <a:r>
              <a:rPr lang="en-US" b="1" dirty="0">
                <a:ea typeface="Roboto" panose="02000000000000000000" pitchFamily="2" charset="0"/>
                <a:cs typeface="Roboto" panose="02000000000000000000" pitchFamily="2" charset="0"/>
              </a:rPr>
              <a:t>School-specific information about </a:t>
            </a:r>
            <a:br>
              <a:rPr lang="en-US" b="1" dirty="0">
                <a:ea typeface="Roboto" panose="02000000000000000000" pitchFamily="2" charset="0"/>
                <a:cs typeface="Roboto" panose="02000000000000000000" pitchFamily="2" charset="0"/>
              </a:rPr>
            </a:br>
            <a:r>
              <a:rPr lang="en-US" b="1" dirty="0">
                <a:ea typeface="Roboto" panose="02000000000000000000" pitchFamily="2" charset="0"/>
                <a:cs typeface="Roboto" panose="02000000000000000000" pitchFamily="2" charset="0"/>
              </a:rPr>
              <a:t>PDF score report]</a:t>
            </a:r>
            <a:endParaRPr lang="en-US" dirty="0">
              <a:ea typeface="Roboto" panose="02000000000000000000" pitchFamily="2" charset="0"/>
              <a:cs typeface="Roboto" panose="02000000000000000000" pitchFamily="2" charset="0"/>
            </a:endParaRPr>
          </a:p>
          <a:p>
            <a:pPr marL="0" indent="0">
              <a:spcBef>
                <a:spcPts val="1200"/>
              </a:spcBef>
              <a:spcAft>
                <a:spcPts val="1200"/>
              </a:spcAft>
              <a:buNone/>
            </a:pPr>
            <a:r>
              <a:rPr lang="en-US" dirty="0">
                <a:ea typeface="Roboto" panose="02000000000000000000" pitchFamily="2" charset="0"/>
                <a:cs typeface="Roboto" panose="02000000000000000000" pitchFamily="2" charset="0"/>
              </a:rPr>
              <a:t>And, as always, if your child has a personal College Board account, they can go to </a:t>
            </a:r>
            <a:r>
              <a:rPr lang="en-US" dirty="0">
                <a:solidFill>
                  <a:schemeClr val="accent3"/>
                </a:solidFill>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studentscores.collegeboard.org </a:t>
            </a:r>
            <a:r>
              <a:rPr lang="en-US" dirty="0">
                <a:ea typeface="Roboto" panose="02000000000000000000" pitchFamily="2" charset="0"/>
                <a:cs typeface="Roboto" panose="02000000000000000000" pitchFamily="2" charset="0"/>
              </a:rPr>
              <a:t>for more insights about their scores and next steps.</a:t>
            </a:r>
          </a:p>
          <a:p>
            <a:endParaRPr lang="en-US" dirty="0"/>
          </a:p>
        </p:txBody>
      </p:sp>
    </p:spTree>
    <p:extLst>
      <p:ext uri="{BB962C8B-B14F-4D97-AF65-F5344CB8AC3E}">
        <p14:creationId xmlns:p14="http://schemas.microsoft.com/office/powerpoint/2010/main" val="3974282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4CDB-260E-D605-19C4-9BB0BD1D0D2B}"/>
              </a:ext>
            </a:extLst>
          </p:cNvPr>
          <p:cNvSpPr>
            <a:spLocks noGrp="1"/>
          </p:cNvSpPr>
          <p:nvPr>
            <p:ph type="title"/>
          </p:nvPr>
        </p:nvSpPr>
        <p:spPr/>
        <p:txBody>
          <a:bodyPr/>
          <a:lstStyle/>
          <a:p>
            <a:r>
              <a:rPr lang="en-US"/>
              <a:t>SAT</a:t>
            </a:r>
          </a:p>
        </p:txBody>
      </p:sp>
      <p:sp>
        <p:nvSpPr>
          <p:cNvPr id="3" name="Text Placeholder 2">
            <a:extLst>
              <a:ext uri="{FF2B5EF4-FFF2-40B4-BE49-F238E27FC236}">
                <a16:creationId xmlns:a16="http://schemas.microsoft.com/office/drawing/2014/main" id="{F5967E50-08E4-CB99-B5F9-318211C02823}"/>
              </a:ext>
            </a:extLst>
          </p:cNvPr>
          <p:cNvSpPr>
            <a:spLocks noGrp="1"/>
          </p:cNvSpPr>
          <p:nvPr>
            <p:ph type="body" sz="quarter" idx="10"/>
          </p:nvPr>
        </p:nvSpPr>
        <p:spPr>
          <a:xfrm>
            <a:off x="240729" y="1698625"/>
            <a:ext cx="7283724" cy="3812827"/>
          </a:xfrm>
        </p:spPr>
        <p:txBody>
          <a:bodyPr>
            <a:normAutofit/>
          </a:bodyPr>
          <a:lstStyle/>
          <a:p>
            <a:pPr marL="0" indent="0">
              <a:buNone/>
            </a:pPr>
            <a:r>
              <a:rPr lang="en-US" dirty="0"/>
              <a:t>Students preparing for the digital SAT will have access to free, high-quality test preparation resources. </a:t>
            </a:r>
          </a:p>
        </p:txBody>
      </p:sp>
      <p:sp>
        <p:nvSpPr>
          <p:cNvPr id="4" name="Subtitle 3">
            <a:extLst>
              <a:ext uri="{FF2B5EF4-FFF2-40B4-BE49-F238E27FC236}">
                <a16:creationId xmlns:a16="http://schemas.microsoft.com/office/drawing/2014/main" id="{9DD82D7B-C069-2E8C-0EEA-F6528E74A585}"/>
              </a:ext>
            </a:extLst>
          </p:cNvPr>
          <p:cNvSpPr>
            <a:spLocks noGrp="1"/>
          </p:cNvSpPr>
          <p:nvPr>
            <p:ph type="subTitle" idx="4294967295"/>
          </p:nvPr>
        </p:nvSpPr>
        <p:spPr>
          <a:xfrm>
            <a:off x="265471" y="1136650"/>
            <a:ext cx="6592529" cy="561975"/>
          </a:xfrm>
        </p:spPr>
        <p:txBody>
          <a:bodyPr/>
          <a:lstStyle/>
          <a:p>
            <a:pPr marL="0" indent="0">
              <a:buNone/>
            </a:pPr>
            <a:r>
              <a:rPr lang="en-US" b="1">
                <a:solidFill>
                  <a:schemeClr val="accent3"/>
                </a:solidFill>
              </a:rPr>
              <a:t>Practice builds confidence</a:t>
            </a:r>
          </a:p>
        </p:txBody>
      </p:sp>
      <p:sp>
        <p:nvSpPr>
          <p:cNvPr id="5" name="TextBox 4">
            <a:extLst>
              <a:ext uri="{FF2B5EF4-FFF2-40B4-BE49-F238E27FC236}">
                <a16:creationId xmlns:a16="http://schemas.microsoft.com/office/drawing/2014/main" id="{C376BF54-A1A8-5AE1-7630-0520E66E2361}"/>
              </a:ext>
            </a:extLst>
          </p:cNvPr>
          <p:cNvSpPr txBox="1"/>
          <p:nvPr/>
        </p:nvSpPr>
        <p:spPr>
          <a:xfrm>
            <a:off x="375444" y="4386675"/>
            <a:ext cx="3259393" cy="811367"/>
          </a:xfrm>
          <a:prstGeom prst="rect">
            <a:avLst/>
          </a:prstGeom>
          <a:noFill/>
        </p:spPr>
        <p:txBody>
          <a:bodyPr wrap="square" lIns="36000" tIns="36000" rIns="36000" bIns="36000" rtlCol="0">
            <a:spAutoFit/>
          </a:bodyPr>
          <a:lstStyle/>
          <a:p>
            <a:pPr algn="ctr"/>
            <a:r>
              <a:rPr lang="en-US" sz="1600" dirty="0"/>
              <a:t>Full-Length Practice Tests </a:t>
            </a:r>
            <a:br>
              <a:rPr lang="en-US" sz="1600" dirty="0"/>
            </a:br>
            <a:r>
              <a:rPr lang="en-US" sz="1600" dirty="0"/>
              <a:t>on Bluebook, the digital testing app</a:t>
            </a:r>
          </a:p>
          <a:p>
            <a:pPr algn="ctr"/>
            <a:endParaRPr lang="en-US" sz="1600" dirty="0"/>
          </a:p>
        </p:txBody>
      </p:sp>
      <p:sp>
        <p:nvSpPr>
          <p:cNvPr id="6" name="TextBox 5">
            <a:extLst>
              <a:ext uri="{FF2B5EF4-FFF2-40B4-BE49-F238E27FC236}">
                <a16:creationId xmlns:a16="http://schemas.microsoft.com/office/drawing/2014/main" id="{FBC5DD2F-8B7A-F506-2E70-1CC815026977}"/>
              </a:ext>
            </a:extLst>
          </p:cNvPr>
          <p:cNvSpPr txBox="1"/>
          <p:nvPr/>
        </p:nvSpPr>
        <p:spPr>
          <a:xfrm>
            <a:off x="4158805" y="4386675"/>
            <a:ext cx="3259393" cy="565146"/>
          </a:xfrm>
          <a:prstGeom prst="rect">
            <a:avLst/>
          </a:prstGeom>
          <a:noFill/>
        </p:spPr>
        <p:txBody>
          <a:bodyPr wrap="square" lIns="36000" tIns="36000" rIns="36000" bIns="36000" rtlCol="0">
            <a:spAutoFit/>
          </a:bodyPr>
          <a:lstStyle/>
          <a:p>
            <a:pPr algn="ctr"/>
            <a:r>
              <a:rPr lang="en-US" sz="1600" dirty="0"/>
              <a:t>Official Digital SAT Prep </a:t>
            </a:r>
            <a:br>
              <a:rPr lang="en-US" sz="1600" dirty="0"/>
            </a:br>
            <a:r>
              <a:rPr lang="en-US" sz="1600" dirty="0"/>
              <a:t>on Khan Academy</a:t>
            </a:r>
          </a:p>
        </p:txBody>
      </p:sp>
      <p:pic>
        <p:nvPicPr>
          <p:cNvPr id="7" name="Picture 6">
            <a:extLst>
              <a:ext uri="{FF2B5EF4-FFF2-40B4-BE49-F238E27FC236}">
                <a16:creationId xmlns:a16="http://schemas.microsoft.com/office/drawing/2014/main" id="{01784375-F0E8-8D1F-58D6-8270CC14ED3E}"/>
              </a:ext>
            </a:extLst>
          </p:cNvPr>
          <p:cNvPicPr>
            <a:picLocks noChangeAspect="1"/>
          </p:cNvPicPr>
          <p:nvPr/>
        </p:nvPicPr>
        <p:blipFill>
          <a:blip r:embed="rId3"/>
          <a:stretch>
            <a:fillRect/>
          </a:stretch>
        </p:blipFill>
        <p:spPr>
          <a:xfrm>
            <a:off x="8903248" y="2877751"/>
            <a:ext cx="3022755" cy="2789434"/>
          </a:xfrm>
          <a:prstGeom prst="rect">
            <a:avLst/>
          </a:prstGeom>
        </p:spPr>
      </p:pic>
      <p:pic>
        <p:nvPicPr>
          <p:cNvPr id="9" name="Picture 8" descr="A blue circle with a white flower and a person in the middle&#10;&#10;Description automatically generated">
            <a:extLst>
              <a:ext uri="{FF2B5EF4-FFF2-40B4-BE49-F238E27FC236}">
                <a16:creationId xmlns:a16="http://schemas.microsoft.com/office/drawing/2014/main" id="{3DE7DEEC-B65F-94D7-DAE1-CF8F0A5B6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647" y="2940472"/>
            <a:ext cx="1331997" cy="1331997"/>
          </a:xfrm>
          <a:prstGeom prst="rect">
            <a:avLst/>
          </a:prstGeom>
        </p:spPr>
      </p:pic>
      <p:pic>
        <p:nvPicPr>
          <p:cNvPr id="11" name="Picture 10" descr="A blue circle with a computer screen and a logo&#10;&#10;Description automatically generated">
            <a:extLst>
              <a:ext uri="{FF2B5EF4-FFF2-40B4-BE49-F238E27FC236}">
                <a16:creationId xmlns:a16="http://schemas.microsoft.com/office/drawing/2014/main" id="{3E17EB55-B661-A0E9-C64F-3EFBC568D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2691" y="2940471"/>
            <a:ext cx="1331997" cy="1331997"/>
          </a:xfrm>
          <a:prstGeom prst="rect">
            <a:avLst/>
          </a:prstGeom>
        </p:spPr>
      </p:pic>
      <p:sp>
        <p:nvSpPr>
          <p:cNvPr id="13" name="TextBox 12">
            <a:extLst>
              <a:ext uri="{FF2B5EF4-FFF2-40B4-BE49-F238E27FC236}">
                <a16:creationId xmlns:a16="http://schemas.microsoft.com/office/drawing/2014/main" id="{71AD4D09-5443-4D5D-8454-BAE49DE88908}"/>
              </a:ext>
            </a:extLst>
          </p:cNvPr>
          <p:cNvSpPr txBox="1"/>
          <p:nvPr/>
        </p:nvSpPr>
        <p:spPr>
          <a:xfrm>
            <a:off x="8903249" y="1412575"/>
            <a:ext cx="3022755" cy="1180699"/>
          </a:xfrm>
          <a:prstGeom prst="rect">
            <a:avLst/>
          </a:prstGeom>
          <a:noFill/>
        </p:spPr>
        <p:txBody>
          <a:bodyPr wrap="square" lIns="36000" tIns="36000" rIns="36000" bIns="36000" rtlCol="0">
            <a:spAutoFit/>
          </a:bodyPr>
          <a:lstStyle/>
          <a:p>
            <a:pPr algn="ctr"/>
            <a:r>
              <a:rPr lang="en-US" sz="2400" b="1"/>
              <a:t>Explore free digital SAT practice resources</a:t>
            </a:r>
          </a:p>
        </p:txBody>
      </p:sp>
      <p:sp>
        <p:nvSpPr>
          <p:cNvPr id="8" name="Text Placeholder 6">
            <a:extLst>
              <a:ext uri="{FF2B5EF4-FFF2-40B4-BE49-F238E27FC236}">
                <a16:creationId xmlns:a16="http://schemas.microsoft.com/office/drawing/2014/main" id="{62204493-469E-B40D-C886-F7D66F4AD2A7}"/>
              </a:ext>
            </a:extLst>
          </p:cNvPr>
          <p:cNvSpPr txBox="1">
            <a:spLocks/>
          </p:cNvSpPr>
          <p:nvPr/>
        </p:nvSpPr>
        <p:spPr>
          <a:xfrm>
            <a:off x="265471" y="6086475"/>
            <a:ext cx="6839639" cy="647794"/>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a:ea typeface="Roboto" panose="02000000000000000000" pitchFamily="2" charset="0"/>
                <a:cs typeface="Roboto" panose="02000000000000000000" pitchFamily="2" charset="0"/>
              </a:rPr>
              <a:t>Learn more at: </a:t>
            </a:r>
            <a:r>
              <a:rPr lang="en-US" b="1">
                <a:solidFill>
                  <a:srgbClr val="029CDE"/>
                </a:solidFill>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sat.org/digital-practice</a:t>
            </a:r>
            <a:endParaRPr lang="en-US" b="1">
              <a:solidFill>
                <a:srgbClr val="029CDE"/>
              </a:solidFill>
            </a:endParaRPr>
          </a:p>
        </p:txBody>
      </p:sp>
    </p:spTree>
    <p:extLst>
      <p:ext uri="{BB962C8B-B14F-4D97-AF65-F5344CB8AC3E}">
        <p14:creationId xmlns:p14="http://schemas.microsoft.com/office/powerpoint/2010/main" val="2322988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CE42F3-3B5D-3BE3-DC53-60BABA8CE734}"/>
              </a:ext>
            </a:extLst>
          </p:cNvPr>
          <p:cNvSpPr>
            <a:spLocks noGrp="1"/>
          </p:cNvSpPr>
          <p:nvPr>
            <p:ph type="title"/>
          </p:nvPr>
        </p:nvSpPr>
        <p:spPr>
          <a:xfrm>
            <a:off x="375444" y="567058"/>
            <a:ext cx="7283724" cy="435173"/>
          </a:xfrm>
        </p:spPr>
        <p:txBody>
          <a:bodyPr/>
          <a:lstStyle/>
          <a:p>
            <a:r>
              <a:rPr lang="en-US"/>
              <a:t>SAT School Day</a:t>
            </a:r>
          </a:p>
        </p:txBody>
      </p:sp>
      <p:sp>
        <p:nvSpPr>
          <p:cNvPr id="13" name="Subtitle 5">
            <a:extLst>
              <a:ext uri="{FF2B5EF4-FFF2-40B4-BE49-F238E27FC236}">
                <a16:creationId xmlns:a16="http://schemas.microsoft.com/office/drawing/2014/main" id="{A57DE747-A852-DD2C-63B0-A596158337DF}"/>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Testing Details</a:t>
            </a:r>
          </a:p>
        </p:txBody>
      </p:sp>
      <p:pic>
        <p:nvPicPr>
          <p:cNvPr id="2" name="Picture 1">
            <a:extLst>
              <a:ext uri="{FF2B5EF4-FFF2-40B4-BE49-F238E27FC236}">
                <a16:creationId xmlns:a16="http://schemas.microsoft.com/office/drawing/2014/main" id="{3BFB0F5E-6C16-8D4B-DD7F-0808A4D4938D}"/>
              </a:ext>
            </a:extLst>
          </p:cNvPr>
          <p:cNvPicPr>
            <a:picLocks noChangeAspect="1"/>
          </p:cNvPicPr>
          <p:nvPr/>
        </p:nvPicPr>
        <p:blipFill>
          <a:blip r:embed="rId3"/>
          <a:stretch>
            <a:fillRect/>
          </a:stretch>
        </p:blipFill>
        <p:spPr>
          <a:xfrm>
            <a:off x="8909096" y="2224105"/>
            <a:ext cx="3031891" cy="2698716"/>
          </a:xfrm>
          <a:prstGeom prst="rect">
            <a:avLst/>
          </a:prstGeom>
        </p:spPr>
      </p:pic>
      <p:sp>
        <p:nvSpPr>
          <p:cNvPr id="5" name="Text Placeholder 2">
            <a:extLst>
              <a:ext uri="{FF2B5EF4-FFF2-40B4-BE49-F238E27FC236}">
                <a16:creationId xmlns:a16="http://schemas.microsoft.com/office/drawing/2014/main" id="{AEED5EA6-2476-6091-1306-7079285B5E50}"/>
              </a:ext>
            </a:extLst>
          </p:cNvPr>
          <p:cNvSpPr txBox="1">
            <a:spLocks/>
          </p:cNvSpPr>
          <p:nvPr/>
        </p:nvSpPr>
        <p:spPr>
          <a:xfrm>
            <a:off x="281314" y="1833213"/>
            <a:ext cx="6980097" cy="4115254"/>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lnSpc>
                <a:spcPct val="200000"/>
              </a:lnSpc>
            </a:pPr>
            <a:r>
              <a:rPr lang="en-US" b="1"/>
              <a:t>Date:</a:t>
            </a:r>
            <a:r>
              <a:rPr lang="en-US"/>
              <a:t>  </a:t>
            </a:r>
          </a:p>
          <a:p>
            <a:pPr>
              <a:lnSpc>
                <a:spcPct val="200000"/>
              </a:lnSpc>
            </a:pPr>
            <a:r>
              <a:rPr lang="en-US" b="1"/>
              <a:t>Time:</a:t>
            </a:r>
            <a:r>
              <a:rPr lang="en-US"/>
              <a:t> </a:t>
            </a:r>
          </a:p>
          <a:p>
            <a:pPr>
              <a:lnSpc>
                <a:spcPct val="200000"/>
              </a:lnSpc>
            </a:pPr>
            <a:r>
              <a:rPr lang="en-US" b="1"/>
              <a:t>Location:</a:t>
            </a:r>
            <a:r>
              <a:rPr lang="en-US"/>
              <a:t>  </a:t>
            </a:r>
          </a:p>
          <a:p>
            <a:pPr>
              <a:lnSpc>
                <a:spcPct val="200000"/>
              </a:lnSpc>
            </a:pPr>
            <a:r>
              <a:rPr lang="en-US" b="1"/>
              <a:t>Format:</a:t>
            </a:r>
            <a:r>
              <a:rPr lang="en-US"/>
              <a:t> Digital</a:t>
            </a:r>
          </a:p>
          <a:p>
            <a:pPr>
              <a:lnSpc>
                <a:spcPct val="200000"/>
              </a:lnSpc>
            </a:pPr>
            <a:r>
              <a:rPr lang="en-US" b="1"/>
              <a:t>Score Release:</a:t>
            </a:r>
            <a:endParaRPr lang="en-US"/>
          </a:p>
          <a:p>
            <a:pPr>
              <a:lnSpc>
                <a:spcPct val="200000"/>
              </a:lnSpc>
            </a:pPr>
            <a:r>
              <a:rPr lang="en-US" b="1"/>
              <a:t>Important reminders:</a:t>
            </a:r>
            <a:r>
              <a:rPr lang="en-US"/>
              <a:t> </a:t>
            </a:r>
          </a:p>
        </p:txBody>
      </p:sp>
    </p:spTree>
    <p:extLst>
      <p:ext uri="{BB962C8B-B14F-4D97-AF65-F5344CB8AC3E}">
        <p14:creationId xmlns:p14="http://schemas.microsoft.com/office/powerpoint/2010/main" val="532885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84F2-BE5E-2852-EA72-570AA8F40BD3}"/>
              </a:ext>
            </a:extLst>
          </p:cNvPr>
          <p:cNvSpPr>
            <a:spLocks noGrp="1"/>
          </p:cNvSpPr>
          <p:nvPr>
            <p:ph type="title"/>
          </p:nvPr>
        </p:nvSpPr>
        <p:spPr/>
        <p:txBody>
          <a:bodyPr/>
          <a:lstStyle/>
          <a:p>
            <a:r>
              <a:rPr lang="en-US"/>
              <a:t>Fee Waivers</a:t>
            </a:r>
          </a:p>
        </p:txBody>
      </p:sp>
      <p:sp>
        <p:nvSpPr>
          <p:cNvPr id="3" name="Text Placeholder 2">
            <a:extLst>
              <a:ext uri="{FF2B5EF4-FFF2-40B4-BE49-F238E27FC236}">
                <a16:creationId xmlns:a16="http://schemas.microsoft.com/office/drawing/2014/main" id="{57C377C8-9292-7A81-F471-DCDB72F08B43}"/>
              </a:ext>
            </a:extLst>
          </p:cNvPr>
          <p:cNvSpPr>
            <a:spLocks noGrp="1"/>
          </p:cNvSpPr>
          <p:nvPr>
            <p:ph type="body" sz="quarter" idx="10"/>
          </p:nvPr>
        </p:nvSpPr>
        <p:spPr>
          <a:xfrm>
            <a:off x="663383" y="3272148"/>
            <a:ext cx="3241379" cy="2453242"/>
          </a:xfrm>
        </p:spPr>
        <p:txBody>
          <a:bodyPr>
            <a:normAutofit/>
          </a:bodyPr>
          <a:lstStyle/>
          <a:p>
            <a:pPr marL="0" indent="0" algn="ctr">
              <a:lnSpc>
                <a:spcPct val="110000"/>
              </a:lnSpc>
              <a:buNone/>
            </a:pPr>
            <a:r>
              <a:rPr lang="en-US" sz="1600" b="1" dirty="0"/>
              <a:t>Free Tests and Feedbac</a:t>
            </a:r>
            <a:r>
              <a:rPr lang="en-US" sz="1500" b="1" dirty="0"/>
              <a:t>k </a:t>
            </a:r>
          </a:p>
          <a:p>
            <a:pPr marL="0" indent="0" algn="ctr">
              <a:lnSpc>
                <a:spcPct val="110000"/>
              </a:lnSpc>
              <a:spcBef>
                <a:spcPts val="1200"/>
              </a:spcBef>
              <a:spcAft>
                <a:spcPts val="600"/>
              </a:spcAft>
              <a:buNone/>
            </a:pPr>
            <a:r>
              <a:rPr lang="en-US" sz="1500" dirty="0"/>
              <a:t>2 free opportunities to take the SAT</a:t>
            </a:r>
          </a:p>
          <a:p>
            <a:pPr marL="0" indent="0" algn="ctr">
              <a:lnSpc>
                <a:spcPct val="110000"/>
              </a:lnSpc>
              <a:spcBef>
                <a:spcPts val="1200"/>
              </a:spcBef>
              <a:spcAft>
                <a:spcPts val="600"/>
              </a:spcAft>
              <a:buNone/>
            </a:pPr>
            <a:r>
              <a:rPr lang="en-US" sz="1500" dirty="0"/>
              <a:t>2 free opportunities to access Answer Service</a:t>
            </a:r>
          </a:p>
        </p:txBody>
      </p:sp>
      <p:sp>
        <p:nvSpPr>
          <p:cNvPr id="4" name="Subtitle 3">
            <a:extLst>
              <a:ext uri="{FF2B5EF4-FFF2-40B4-BE49-F238E27FC236}">
                <a16:creationId xmlns:a16="http://schemas.microsoft.com/office/drawing/2014/main" id="{8D15DB85-E753-766A-E3E5-93DFF98519AA}"/>
              </a:ext>
            </a:extLst>
          </p:cNvPr>
          <p:cNvSpPr>
            <a:spLocks noGrp="1"/>
          </p:cNvSpPr>
          <p:nvPr>
            <p:ph type="subTitle" idx="1"/>
          </p:nvPr>
        </p:nvSpPr>
        <p:spPr>
          <a:xfrm>
            <a:off x="375444" y="1136158"/>
            <a:ext cx="10523784" cy="563128"/>
          </a:xfrm>
        </p:spPr>
        <p:txBody>
          <a:bodyPr/>
          <a:lstStyle/>
          <a:p>
            <a:r>
              <a:rPr lang="en-US" dirty="0"/>
              <a:t>Eligible students take the SAT for free and get other benefits to apply to college. </a:t>
            </a:r>
          </a:p>
          <a:p>
            <a:endParaRPr lang="en-US" dirty="0"/>
          </a:p>
        </p:txBody>
      </p:sp>
      <p:sp>
        <p:nvSpPr>
          <p:cNvPr id="5" name="Text Placeholder 2">
            <a:extLst>
              <a:ext uri="{FF2B5EF4-FFF2-40B4-BE49-F238E27FC236}">
                <a16:creationId xmlns:a16="http://schemas.microsoft.com/office/drawing/2014/main" id="{E9FAECEC-89DB-7A7E-820A-AC87BBAC766C}"/>
              </a:ext>
            </a:extLst>
          </p:cNvPr>
          <p:cNvSpPr txBox="1">
            <a:spLocks/>
          </p:cNvSpPr>
          <p:nvPr/>
        </p:nvSpPr>
        <p:spPr>
          <a:xfrm>
            <a:off x="4721209" y="3300492"/>
            <a:ext cx="3127663" cy="2453242"/>
          </a:xfrm>
          <a:prstGeom prst="rect">
            <a:avLst/>
          </a:prstGeom>
        </p:spPr>
        <p:txBody>
          <a:bodyPr vert="horz" lIns="91440" tIns="45720" rIns="91440" bIns="45720" rtlCol="0" anchor="t" anchorCtr="0">
            <a:normAutofit fontScale="92500" lnSpcReduction="20000"/>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lnSpc>
                <a:spcPct val="110000"/>
              </a:lnSpc>
              <a:buFont typeface="Verdana" pitchFamily="34" charset="0"/>
              <a:buNone/>
            </a:pPr>
            <a:r>
              <a:rPr lang="en-US" sz="1700" b="1" dirty="0"/>
              <a:t>Free College Benefits </a:t>
            </a:r>
          </a:p>
          <a:p>
            <a:pPr marL="0" indent="0" algn="ctr">
              <a:lnSpc>
                <a:spcPct val="110000"/>
              </a:lnSpc>
              <a:spcBef>
                <a:spcPts val="1200"/>
              </a:spcBef>
              <a:spcAft>
                <a:spcPts val="600"/>
              </a:spcAft>
              <a:buNone/>
            </a:pPr>
            <a:r>
              <a:rPr lang="en-US" sz="1600" dirty="0"/>
              <a:t>Unlimited score reports to </a:t>
            </a:r>
            <a:br>
              <a:rPr lang="en-US" sz="1600" dirty="0"/>
            </a:br>
            <a:r>
              <a:rPr lang="en-US" sz="1600" dirty="0"/>
              <a:t>send to colleges </a:t>
            </a:r>
          </a:p>
          <a:p>
            <a:pPr marL="0" indent="0" algn="ctr">
              <a:lnSpc>
                <a:spcPct val="110000"/>
              </a:lnSpc>
              <a:spcBef>
                <a:spcPts val="1200"/>
              </a:spcBef>
              <a:spcAft>
                <a:spcPts val="600"/>
              </a:spcAft>
              <a:buNone/>
            </a:pPr>
            <a:r>
              <a:rPr lang="en-US" sz="1600" dirty="0"/>
              <a:t>Waived application fees at participating colleges </a:t>
            </a:r>
          </a:p>
          <a:p>
            <a:pPr marL="0" indent="0" algn="ctr">
              <a:lnSpc>
                <a:spcPct val="110000"/>
              </a:lnSpc>
              <a:spcBef>
                <a:spcPts val="1200"/>
              </a:spcBef>
              <a:spcAft>
                <a:spcPts val="600"/>
              </a:spcAft>
              <a:buNone/>
            </a:pPr>
            <a:r>
              <a:rPr lang="en-US" sz="1600" dirty="0"/>
              <a:t>Free CSS Profile™ applications to apply for financial aid from participating schools </a:t>
            </a:r>
          </a:p>
        </p:txBody>
      </p:sp>
      <p:sp>
        <p:nvSpPr>
          <p:cNvPr id="6" name="Text Placeholder 2">
            <a:extLst>
              <a:ext uri="{FF2B5EF4-FFF2-40B4-BE49-F238E27FC236}">
                <a16:creationId xmlns:a16="http://schemas.microsoft.com/office/drawing/2014/main" id="{ABF5E412-6613-6BD3-4FA5-4F2D7CF6BB1B}"/>
              </a:ext>
            </a:extLst>
          </p:cNvPr>
          <p:cNvSpPr txBox="1">
            <a:spLocks/>
          </p:cNvSpPr>
          <p:nvPr/>
        </p:nvSpPr>
        <p:spPr>
          <a:xfrm>
            <a:off x="8636898" y="3272148"/>
            <a:ext cx="3429972" cy="2697849"/>
          </a:xfrm>
          <a:prstGeom prst="rect">
            <a:avLst/>
          </a:prstGeom>
        </p:spPr>
        <p:txBody>
          <a:bodyPr vert="horz" lIns="91440" tIns="45720" rIns="91440" bIns="45720" rtlCol="0" anchor="t" anchorCtr="0">
            <a:normAutofit fontScale="92500" lnSpcReduction="20000"/>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lgn="ctr">
              <a:lnSpc>
                <a:spcPct val="110000"/>
              </a:lnSpc>
              <a:buFont typeface="Verdana" pitchFamily="34" charset="0"/>
              <a:buNone/>
            </a:pPr>
            <a:r>
              <a:rPr lang="en-US" sz="1700" b="1" dirty="0"/>
              <a:t>Other Benefits </a:t>
            </a:r>
          </a:p>
          <a:p>
            <a:pPr marL="0" indent="0" algn="ctr">
              <a:lnSpc>
                <a:spcPct val="110000"/>
              </a:lnSpc>
              <a:spcBef>
                <a:spcPts val="1200"/>
              </a:spcBef>
              <a:spcAft>
                <a:spcPts val="600"/>
              </a:spcAft>
              <a:buNone/>
            </a:pPr>
            <a:r>
              <a:rPr lang="en-US" sz="1600" dirty="0"/>
              <a:t>No non-U.S. regional fees for free tests (U.S. student testing abroad) </a:t>
            </a:r>
          </a:p>
          <a:p>
            <a:pPr marL="0" indent="0" algn="ctr">
              <a:lnSpc>
                <a:spcPct val="110000"/>
              </a:lnSpc>
              <a:spcBef>
                <a:spcPts val="1200"/>
              </a:spcBef>
              <a:spcAft>
                <a:spcPts val="600"/>
              </a:spcAft>
              <a:buNone/>
            </a:pPr>
            <a:r>
              <a:rPr lang="en-US" sz="1600" dirty="0"/>
              <a:t>No late registration fees for free tests (if in the U.S. or U.S. territories) </a:t>
            </a:r>
          </a:p>
          <a:p>
            <a:pPr marL="0" indent="0" algn="ctr">
              <a:lnSpc>
                <a:spcPct val="110000"/>
              </a:lnSpc>
              <a:spcBef>
                <a:spcPts val="1200"/>
              </a:spcBef>
              <a:spcAft>
                <a:spcPts val="600"/>
              </a:spcAft>
              <a:buNone/>
            </a:pPr>
            <a:r>
              <a:rPr lang="en-US" sz="1600" dirty="0"/>
              <a:t>No cancellation fees </a:t>
            </a:r>
          </a:p>
          <a:p>
            <a:pPr marL="0" indent="0" algn="ctr">
              <a:lnSpc>
                <a:spcPct val="110000"/>
              </a:lnSpc>
              <a:spcBef>
                <a:spcPts val="1200"/>
              </a:spcBef>
              <a:spcAft>
                <a:spcPts val="600"/>
              </a:spcAft>
              <a:buNone/>
            </a:pPr>
            <a:r>
              <a:rPr lang="en-US" sz="1600" dirty="0"/>
              <a:t>Fee reductions for score </a:t>
            </a:r>
            <a:br>
              <a:rPr lang="en-US" sz="1600" dirty="0"/>
            </a:br>
            <a:r>
              <a:rPr lang="en-US" sz="1600" dirty="0"/>
              <a:t>verification reports </a:t>
            </a:r>
          </a:p>
        </p:txBody>
      </p:sp>
      <p:sp>
        <p:nvSpPr>
          <p:cNvPr id="11" name="Text Placeholder 6">
            <a:extLst>
              <a:ext uri="{FF2B5EF4-FFF2-40B4-BE49-F238E27FC236}">
                <a16:creationId xmlns:a16="http://schemas.microsoft.com/office/drawing/2014/main" id="{49D8E324-CDAE-1C44-F135-CBE78D311545}"/>
              </a:ext>
            </a:extLst>
          </p:cNvPr>
          <p:cNvSpPr txBox="1">
            <a:spLocks/>
          </p:cNvSpPr>
          <p:nvPr/>
        </p:nvSpPr>
        <p:spPr>
          <a:xfrm>
            <a:off x="302447" y="6081301"/>
            <a:ext cx="10933400" cy="435174"/>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dirty="0">
                <a:ea typeface="Roboto" panose="02000000000000000000" pitchFamily="2" charset="0"/>
                <a:cs typeface="Roboto" panose="02000000000000000000" pitchFamily="2" charset="0"/>
              </a:rPr>
              <a:t>For more information about eligibility and how to request a fee waiver visit: </a:t>
            </a:r>
            <a:r>
              <a:rPr lang="en-US" b="1" dirty="0">
                <a:solidFill>
                  <a:schemeClr val="accent3"/>
                </a:solidFill>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sat.org/fee-waivers</a:t>
            </a:r>
            <a:endParaRPr lang="en-US" b="1" dirty="0">
              <a:solidFill>
                <a:schemeClr val="accent3"/>
              </a:solidFill>
            </a:endParaRPr>
          </a:p>
        </p:txBody>
      </p:sp>
      <p:grpSp>
        <p:nvGrpSpPr>
          <p:cNvPr id="7" name="Group 6">
            <a:extLst>
              <a:ext uri="{FF2B5EF4-FFF2-40B4-BE49-F238E27FC236}">
                <a16:creationId xmlns:a16="http://schemas.microsoft.com/office/drawing/2014/main" id="{A5B15C78-2F8C-350A-A7BB-E6E602EDDFD5}"/>
              </a:ext>
            </a:extLst>
          </p:cNvPr>
          <p:cNvGrpSpPr/>
          <p:nvPr/>
        </p:nvGrpSpPr>
        <p:grpSpPr>
          <a:xfrm>
            <a:off x="5658425" y="1835944"/>
            <a:ext cx="1254901" cy="1249175"/>
            <a:chOff x="8622758" y="4932776"/>
            <a:chExt cx="737189" cy="733825"/>
          </a:xfrm>
        </p:grpSpPr>
        <p:sp>
          <p:nvSpPr>
            <p:cNvPr id="12" name="Oval 11">
              <a:extLst>
                <a:ext uri="{FF2B5EF4-FFF2-40B4-BE49-F238E27FC236}">
                  <a16:creationId xmlns:a16="http://schemas.microsoft.com/office/drawing/2014/main" id="{102755B8-DF8B-BB4A-D46A-9BDE09A2DA13}"/>
                </a:ext>
              </a:extLst>
            </p:cNvPr>
            <p:cNvSpPr/>
            <p:nvPr/>
          </p:nvSpPr>
          <p:spPr>
            <a:xfrm>
              <a:off x="8628427" y="493508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3" name="Picture 12">
              <a:extLst>
                <a:ext uri="{FF2B5EF4-FFF2-40B4-BE49-F238E27FC236}">
                  <a16:creationId xmlns:a16="http://schemas.microsoft.com/office/drawing/2014/main" id="{B0AD7A53-22A9-6553-8BD5-3B2F9C927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2758" y="4932776"/>
              <a:ext cx="736209" cy="731520"/>
            </a:xfrm>
            <a:prstGeom prst="rect">
              <a:avLst/>
            </a:prstGeom>
          </p:spPr>
        </p:pic>
      </p:grpSp>
      <p:grpSp>
        <p:nvGrpSpPr>
          <p:cNvPr id="14" name="Group 13">
            <a:extLst>
              <a:ext uri="{FF2B5EF4-FFF2-40B4-BE49-F238E27FC236}">
                <a16:creationId xmlns:a16="http://schemas.microsoft.com/office/drawing/2014/main" id="{FD01DC45-66C4-4277-45F4-7B581D4509D6}"/>
              </a:ext>
            </a:extLst>
          </p:cNvPr>
          <p:cNvGrpSpPr/>
          <p:nvPr/>
        </p:nvGrpSpPr>
        <p:grpSpPr>
          <a:xfrm>
            <a:off x="9732866" y="1836201"/>
            <a:ext cx="1250513" cy="1244994"/>
            <a:chOff x="7665152" y="4575025"/>
            <a:chExt cx="738892" cy="735631"/>
          </a:xfrm>
        </p:grpSpPr>
        <p:sp>
          <p:nvSpPr>
            <p:cNvPr id="15" name="Oval 14">
              <a:extLst>
                <a:ext uri="{FF2B5EF4-FFF2-40B4-BE49-F238E27FC236}">
                  <a16:creationId xmlns:a16="http://schemas.microsoft.com/office/drawing/2014/main" id="{8EB4D377-B8B0-BB5F-A04C-5CEB4E17498D}"/>
                </a:ext>
              </a:extLst>
            </p:cNvPr>
            <p:cNvSpPr/>
            <p:nvPr/>
          </p:nvSpPr>
          <p:spPr>
            <a:xfrm>
              <a:off x="7665152" y="4575025"/>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6" name="Picture 15">
              <a:extLst>
                <a:ext uri="{FF2B5EF4-FFF2-40B4-BE49-F238E27FC236}">
                  <a16:creationId xmlns:a16="http://schemas.microsoft.com/office/drawing/2014/main" id="{CDC0303C-41B6-1DF0-FA42-2809AE0D3C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835" y="4579136"/>
              <a:ext cx="736209" cy="731520"/>
            </a:xfrm>
            <a:prstGeom prst="rect">
              <a:avLst/>
            </a:prstGeom>
          </p:spPr>
        </p:pic>
      </p:grpSp>
      <p:pic>
        <p:nvPicPr>
          <p:cNvPr id="17" name="Picture 16">
            <a:extLst>
              <a:ext uri="{FF2B5EF4-FFF2-40B4-BE49-F238E27FC236}">
                <a16:creationId xmlns:a16="http://schemas.microsoft.com/office/drawing/2014/main" id="{FE745EA0-3026-E1AE-D597-24672A80CAC9}"/>
              </a:ext>
            </a:extLst>
          </p:cNvPr>
          <p:cNvPicPr>
            <a:picLocks noChangeAspect="1"/>
          </p:cNvPicPr>
          <p:nvPr/>
        </p:nvPicPr>
        <p:blipFill>
          <a:blip r:embed="rId6"/>
          <a:stretch>
            <a:fillRect/>
          </a:stretch>
        </p:blipFill>
        <p:spPr>
          <a:xfrm>
            <a:off x="1657457" y="1833213"/>
            <a:ext cx="1253233" cy="1253233"/>
          </a:xfrm>
          <a:prstGeom prst="rect">
            <a:avLst/>
          </a:prstGeom>
        </p:spPr>
      </p:pic>
    </p:spTree>
    <p:extLst>
      <p:ext uri="{BB962C8B-B14F-4D97-AF65-F5344CB8AC3E}">
        <p14:creationId xmlns:p14="http://schemas.microsoft.com/office/powerpoint/2010/main" val="169110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2" y="3040501"/>
            <a:ext cx="5085400" cy="762137"/>
          </a:xfrm>
        </p:spPr>
        <p:txBody>
          <a:bodyPr/>
          <a:lstStyle/>
          <a:p>
            <a:r>
              <a:rPr lang="en-US" sz="4800"/>
              <a:t>PSAT 10</a:t>
            </a:r>
            <a:endParaRPr lang="en-US"/>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96B3B537-3B53-0841-842B-78DAEC5F0396}"/>
              </a:ext>
            </a:extLst>
          </p:cNvPr>
          <p:cNvSpPr>
            <a:spLocks noGrp="1"/>
          </p:cNvSpPr>
          <p:nvPr>
            <p:ph type="pic" sz="quarter" idx="12"/>
          </p:nvPr>
        </p:nvSpPr>
        <p:spPr/>
        <p:txBody>
          <a:bodyPr/>
          <a:lstStyle/>
          <a:p>
            <a:endParaRPr lang="en-US"/>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3" cstate="print">
            <a:extLst>
              <a:ext uri="{28A0092B-C50C-407E-A947-70E740481C1C}">
                <a14:useLocalDpi xmlns:a14="http://schemas.microsoft.com/office/drawing/2010/main" val="0"/>
              </a:ext>
            </a:extLst>
          </a:blip>
          <a:srcRect l="6" r="6"/>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4163832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46E5-CA7B-19E5-B7DC-AD857E0D1F64}"/>
              </a:ext>
            </a:extLst>
          </p:cNvPr>
          <p:cNvSpPr>
            <a:spLocks noGrp="1"/>
          </p:cNvSpPr>
          <p:nvPr>
            <p:ph type="title"/>
          </p:nvPr>
        </p:nvSpPr>
        <p:spPr/>
        <p:txBody>
          <a:bodyPr/>
          <a:lstStyle/>
          <a:p>
            <a:r>
              <a:rPr lang="en-US"/>
              <a:t>PSAT 10</a:t>
            </a:r>
          </a:p>
        </p:txBody>
      </p:sp>
      <p:sp>
        <p:nvSpPr>
          <p:cNvPr id="3" name="Text Placeholder 2">
            <a:extLst>
              <a:ext uri="{FF2B5EF4-FFF2-40B4-BE49-F238E27FC236}">
                <a16:creationId xmlns:a16="http://schemas.microsoft.com/office/drawing/2014/main" id="{8BD16439-8074-E622-8D20-8F18ADC3EC8D}"/>
              </a:ext>
            </a:extLst>
          </p:cNvPr>
          <p:cNvSpPr>
            <a:spLocks noGrp="1"/>
          </p:cNvSpPr>
          <p:nvPr>
            <p:ph type="body" sz="quarter" idx="10"/>
          </p:nvPr>
        </p:nvSpPr>
        <p:spPr>
          <a:xfrm>
            <a:off x="296581" y="1833213"/>
            <a:ext cx="6569642" cy="2013573"/>
          </a:xfrm>
        </p:spPr>
        <p:txBody>
          <a:bodyPr/>
          <a:lstStyle/>
          <a:p>
            <a:pPr marL="0" indent="0">
              <a:spcAft>
                <a:spcPts val="600"/>
              </a:spcAft>
              <a:buNone/>
            </a:pPr>
            <a:r>
              <a:rPr lang="en-US" sz="1800">
                <a:ea typeface="Calibri" panose="020F0502020204030204" pitchFamily="34" charset="0"/>
                <a:cs typeface="Arial" panose="020B0604020202020204" pitchFamily="34" charset="0"/>
              </a:rPr>
              <a:t>The PSAT™ 10 is a part of the SAT</a:t>
            </a:r>
            <a:r>
              <a:rPr lang="en-US" sz="1800" baseline="30000">
                <a:ea typeface="Calibri" panose="020F0502020204030204" pitchFamily="34" charset="0"/>
                <a:cs typeface="Arial" panose="020B0604020202020204" pitchFamily="34" charset="0"/>
              </a:rPr>
              <a:t>®</a:t>
            </a:r>
            <a:r>
              <a:rPr lang="en-US" sz="1800">
                <a:ea typeface="Calibri" panose="020F0502020204030204" pitchFamily="34" charset="0"/>
                <a:cs typeface="Arial" panose="020B0604020202020204" pitchFamily="34" charset="0"/>
              </a:rPr>
              <a:t> Suite of Assessments and is taken in the spring by students in grade 10.</a:t>
            </a:r>
          </a:p>
          <a:p>
            <a:pPr marL="0" indent="0">
              <a:buNone/>
            </a:pPr>
            <a:r>
              <a:rPr lang="en-US" sz="1800">
                <a:ea typeface="Calibri" panose="020F0502020204030204" pitchFamily="34" charset="0"/>
                <a:cs typeface="Arial" panose="020B0604020202020204" pitchFamily="34" charset="0"/>
              </a:rPr>
              <a:t>Questions on the PSAT 10 are structured similarly to those on the SAT, focusing on the reading, writing, and math skills your teen is learning in school.</a:t>
            </a:r>
          </a:p>
          <a:p>
            <a:pPr marL="0" indent="0">
              <a:buNone/>
            </a:pPr>
            <a:endParaRPr lang="en-US" sz="1800">
              <a:ea typeface="Calibri" panose="020F0502020204030204" pitchFamily="34" charset="0"/>
              <a:cs typeface="Arial" panose="020B0604020202020204" pitchFamily="34" charset="0"/>
            </a:endParaRPr>
          </a:p>
        </p:txBody>
      </p:sp>
      <p:sp>
        <p:nvSpPr>
          <p:cNvPr id="4" name="Subtitle 3">
            <a:extLst>
              <a:ext uri="{FF2B5EF4-FFF2-40B4-BE49-F238E27FC236}">
                <a16:creationId xmlns:a16="http://schemas.microsoft.com/office/drawing/2014/main" id="{934C2E4D-4DED-6DA2-511D-15A2BCCEE757}"/>
              </a:ext>
            </a:extLst>
          </p:cNvPr>
          <p:cNvSpPr txBox="1">
            <a:spLocks/>
          </p:cNvSpPr>
          <p:nvPr/>
        </p:nvSpPr>
        <p:spPr>
          <a:xfrm>
            <a:off x="296581"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b="1">
                <a:solidFill>
                  <a:srgbClr val="029CDE"/>
                </a:solidFill>
              </a:rPr>
              <a:t>Power Their Path</a:t>
            </a:r>
          </a:p>
        </p:txBody>
      </p:sp>
      <p:sp>
        <p:nvSpPr>
          <p:cNvPr id="5" name="TextBox 4">
            <a:extLst>
              <a:ext uri="{FF2B5EF4-FFF2-40B4-BE49-F238E27FC236}">
                <a16:creationId xmlns:a16="http://schemas.microsoft.com/office/drawing/2014/main" id="{5293F14D-C33B-5783-0E83-2692508B1FDC}"/>
              </a:ext>
            </a:extLst>
          </p:cNvPr>
          <p:cNvSpPr txBox="1"/>
          <p:nvPr/>
        </p:nvSpPr>
        <p:spPr>
          <a:xfrm>
            <a:off x="375444" y="5672353"/>
            <a:ext cx="7473661" cy="630572"/>
          </a:xfrm>
          <a:prstGeom prst="rect">
            <a:avLst/>
          </a:prstGeom>
          <a:noFill/>
        </p:spPr>
        <p:txBody>
          <a:bodyPr wrap="square" lIns="37917" tIns="37917" rIns="37917" bIns="37917" rtlCol="0">
            <a:spAutoFit/>
          </a:bodyPr>
          <a:lstStyle/>
          <a:p>
            <a:r>
              <a:rPr lang="en-US" altLang="zh-CN"/>
              <a:t>Learn more at </a:t>
            </a:r>
            <a:br>
              <a:rPr lang="en-US" altLang="zh-CN"/>
            </a:br>
            <a:r>
              <a:rPr lang="en-US" u="sng">
                <a:solidFill>
                  <a:schemeClr val="accent3"/>
                </a:solidFill>
                <a:ea typeface="Calibri" panose="020F0502020204030204" pitchFamily="34" charset="0"/>
                <a:hlinkClick r:id="rId3">
                  <a:extLst>
                    <a:ext uri="{A12FA001-AC4F-418D-AE19-62706E023703}">
                      <ahyp:hlinkClr xmlns:ahyp="http://schemas.microsoft.com/office/drawing/2018/hyperlinkcolor" val="tx"/>
                    </a:ext>
                  </a:extLst>
                </a:hlinkClick>
              </a:rPr>
              <a:t>https://satsuite.collegeboard.org/psat-10</a:t>
            </a:r>
            <a:endParaRPr lang="en-US" altLang="zh-CN">
              <a:solidFill>
                <a:schemeClr val="accent3"/>
              </a:solidFill>
            </a:endParaRPr>
          </a:p>
        </p:txBody>
      </p:sp>
      <p:pic>
        <p:nvPicPr>
          <p:cNvPr id="6" name="Picture 5" descr="A white outline of a gear with a magnifying glass and speech bubbles&#10;&#10;Description automatically generated">
            <a:extLst>
              <a:ext uri="{FF2B5EF4-FFF2-40B4-BE49-F238E27FC236}">
                <a16:creationId xmlns:a16="http://schemas.microsoft.com/office/drawing/2014/main" id="{8119C399-6C40-E284-659B-0CFF91D3D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274" y="1833213"/>
            <a:ext cx="3524742" cy="2896004"/>
          </a:xfrm>
          <a:prstGeom prst="rect">
            <a:avLst/>
          </a:prstGeom>
        </p:spPr>
      </p:pic>
    </p:spTree>
    <p:extLst>
      <p:ext uri="{BB962C8B-B14F-4D97-AF65-F5344CB8AC3E}">
        <p14:creationId xmlns:p14="http://schemas.microsoft.com/office/powerpoint/2010/main" val="150229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4C5DBC-A0B4-A047-948F-E03F84B5577F}"/>
              </a:ext>
            </a:extLst>
          </p:cNvPr>
          <p:cNvSpPr>
            <a:spLocks noGrp="1"/>
          </p:cNvSpPr>
          <p:nvPr>
            <p:ph type="ctrTitle"/>
          </p:nvPr>
        </p:nvSpPr>
        <p:spPr>
          <a:xfrm>
            <a:off x="181480" y="184728"/>
            <a:ext cx="12478327" cy="6853668"/>
          </a:xfrm>
          <a:solidFill>
            <a:schemeClr val="accent3">
              <a:alpha val="80000"/>
            </a:schemeClr>
          </a:solidFill>
        </p:spPr>
        <p:txBody>
          <a:bodyPr/>
          <a:lstStyle/>
          <a:p>
            <a:r>
              <a:rPr lang="en-US" sz="6000" b="1"/>
              <a:t>Score Insights </a:t>
            </a:r>
            <a:br>
              <a:rPr lang="en-US" sz="6000" b="1"/>
            </a:br>
            <a:r>
              <a:rPr lang="en-US" sz="6000" b="1"/>
              <a:t>to Plan Their Path</a:t>
            </a:r>
          </a:p>
        </p:txBody>
      </p:sp>
    </p:spTree>
    <p:extLst>
      <p:ext uri="{BB962C8B-B14F-4D97-AF65-F5344CB8AC3E}">
        <p14:creationId xmlns:p14="http://schemas.microsoft.com/office/powerpoint/2010/main" val="2729272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2E7-A6D7-2987-168A-3BE53AD69750}"/>
              </a:ext>
            </a:extLst>
          </p:cNvPr>
          <p:cNvSpPr>
            <a:spLocks noGrp="1"/>
          </p:cNvSpPr>
          <p:nvPr>
            <p:ph type="title"/>
          </p:nvPr>
        </p:nvSpPr>
        <p:spPr/>
        <p:txBody>
          <a:bodyPr/>
          <a:lstStyle/>
          <a:p>
            <a:r>
              <a:rPr lang="en-US"/>
              <a:t>PSAT 10</a:t>
            </a:r>
          </a:p>
        </p:txBody>
      </p:sp>
      <p:sp>
        <p:nvSpPr>
          <p:cNvPr id="14" name="Subtitle 5">
            <a:extLst>
              <a:ext uri="{FF2B5EF4-FFF2-40B4-BE49-F238E27FC236}">
                <a16:creationId xmlns:a16="http://schemas.microsoft.com/office/drawing/2014/main" id="{55EF7AA6-EDAD-F96A-02C1-FCE49B0D30A2}"/>
              </a:ext>
            </a:extLst>
          </p:cNvPr>
          <p:cNvSpPr txBox="1">
            <a:spLocks/>
          </p:cNvSpPr>
          <p:nvPr/>
        </p:nvSpPr>
        <p:spPr>
          <a:xfrm>
            <a:off x="214079"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effectLst/>
                <a:ea typeface="Calibri" panose="020F0502020204030204" pitchFamily="34" charset="0"/>
                <a:cs typeface="Arial" panose="020B0604020202020204" pitchFamily="34" charset="0"/>
              </a:rPr>
              <a:t> See Where They Are and </a:t>
            </a:r>
            <a:r>
              <a:rPr lang="en-US" b="1">
                <a:solidFill>
                  <a:schemeClr val="accent3"/>
                </a:solidFill>
                <a:ea typeface="Calibri" panose="020F0502020204030204" pitchFamily="34" charset="0"/>
                <a:cs typeface="Arial" panose="020B0604020202020204" pitchFamily="34" charset="0"/>
              </a:rPr>
              <a:t>Plan Their Path</a:t>
            </a:r>
            <a:endParaRPr lang="en-US" sz="1800" b="1">
              <a:solidFill>
                <a:schemeClr val="accent3"/>
              </a:solidFill>
            </a:endParaRPr>
          </a:p>
        </p:txBody>
      </p:sp>
      <p:sp>
        <p:nvSpPr>
          <p:cNvPr id="4" name="Text Placeholder 2">
            <a:extLst>
              <a:ext uri="{FF2B5EF4-FFF2-40B4-BE49-F238E27FC236}">
                <a16:creationId xmlns:a16="http://schemas.microsoft.com/office/drawing/2014/main" id="{5D624DDD-2D35-F6EF-DBEB-1DAD6E359C70}"/>
              </a:ext>
            </a:extLst>
          </p:cNvPr>
          <p:cNvSpPr txBox="1">
            <a:spLocks/>
          </p:cNvSpPr>
          <p:nvPr/>
        </p:nvSpPr>
        <p:spPr>
          <a:xfrm>
            <a:off x="366836" y="1833213"/>
            <a:ext cx="6670815" cy="2402610"/>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spcBef>
                <a:spcPts val="1200"/>
              </a:spcBef>
              <a:spcAft>
                <a:spcPts val="1200"/>
              </a:spcAft>
            </a:pPr>
            <a:r>
              <a:rPr lang="en-US"/>
              <a:t>Your child will receive insights about their knowledge and skills while they still have plenty of time to improve.</a:t>
            </a:r>
          </a:p>
          <a:p>
            <a:pPr>
              <a:spcBef>
                <a:spcPts val="1200"/>
              </a:spcBef>
              <a:spcAft>
                <a:spcPts val="1200"/>
              </a:spcAft>
            </a:pPr>
            <a:r>
              <a:rPr lang="en-US"/>
              <a:t>If they’ve taken the PSAT 8/9 they’ll be able to see the progress they’ve made.</a:t>
            </a:r>
          </a:p>
          <a:p>
            <a:pPr>
              <a:spcBef>
                <a:spcPts val="1200"/>
              </a:spcBef>
              <a:spcAft>
                <a:spcPts val="1200"/>
              </a:spcAft>
            </a:pPr>
            <a:r>
              <a:rPr lang="en-US"/>
              <a:t>Taking the PSAT 10 will help your child prepare for the PSAT/NMSQT and SAT.</a:t>
            </a:r>
          </a:p>
        </p:txBody>
      </p:sp>
      <p:pic>
        <p:nvPicPr>
          <p:cNvPr id="31" name="Picture 30">
            <a:extLst>
              <a:ext uri="{FF2B5EF4-FFF2-40B4-BE49-F238E27FC236}">
                <a16:creationId xmlns:a16="http://schemas.microsoft.com/office/drawing/2014/main" id="{F36B1504-5EB6-CB0D-C59E-BF23119DBBEE}"/>
              </a:ext>
            </a:extLst>
          </p:cNvPr>
          <p:cNvPicPr>
            <a:picLocks noChangeAspect="1"/>
          </p:cNvPicPr>
          <p:nvPr/>
        </p:nvPicPr>
        <p:blipFill>
          <a:blip r:embed="rId3"/>
          <a:stretch>
            <a:fillRect/>
          </a:stretch>
        </p:blipFill>
        <p:spPr>
          <a:xfrm>
            <a:off x="9123645" y="2239963"/>
            <a:ext cx="2635540" cy="2770949"/>
          </a:xfrm>
          <a:prstGeom prst="rect">
            <a:avLst/>
          </a:prstGeom>
        </p:spPr>
      </p:pic>
    </p:spTree>
    <p:extLst>
      <p:ext uri="{BB962C8B-B14F-4D97-AF65-F5344CB8AC3E}">
        <p14:creationId xmlns:p14="http://schemas.microsoft.com/office/powerpoint/2010/main" val="160195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33562" y="2688634"/>
            <a:ext cx="5085400" cy="1465872"/>
          </a:xfrm>
        </p:spPr>
        <p:txBody>
          <a:bodyPr/>
          <a:lstStyle/>
          <a:p>
            <a:r>
              <a:rPr lang="en-US" sz="4800"/>
              <a:t>The Transition </a:t>
            </a:r>
            <a:br>
              <a:rPr lang="en-US" sz="4800"/>
            </a:br>
            <a:r>
              <a:rPr lang="en-US" sz="4800"/>
              <a:t>to Digital Testing</a:t>
            </a:r>
            <a:endParaRPr lang="en-US"/>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sp>
        <p:nvSpPr>
          <p:cNvPr id="3" name="Picture Placeholder 2">
            <a:extLst>
              <a:ext uri="{FF2B5EF4-FFF2-40B4-BE49-F238E27FC236}">
                <a16:creationId xmlns:a16="http://schemas.microsoft.com/office/drawing/2014/main" id="{96B3B537-3B53-0841-842B-78DAEC5F0396}"/>
              </a:ext>
            </a:extLst>
          </p:cNvPr>
          <p:cNvSpPr>
            <a:spLocks noGrp="1"/>
          </p:cNvSpPr>
          <p:nvPr>
            <p:ph type="pic" sz="quarter" idx="12"/>
          </p:nvPr>
        </p:nvSpPr>
        <p:spPr/>
        <p:txBody>
          <a:bodyPr/>
          <a:lstStyle/>
          <a:p>
            <a:endParaRPr lang="en-US"/>
          </a:p>
        </p:txBody>
      </p:sp>
      <p:pic>
        <p:nvPicPr>
          <p:cNvPr id="8" name="Picture Placeholder 6">
            <a:extLst>
              <a:ext uri="{FF2B5EF4-FFF2-40B4-BE49-F238E27FC236}">
                <a16:creationId xmlns:a16="http://schemas.microsoft.com/office/drawing/2014/main" id="{0AA609B9-B95F-BF46-ABFD-1B9138215149}"/>
              </a:ext>
            </a:extLst>
          </p:cNvPr>
          <p:cNvPicPr>
            <a:picLocks noChangeAspect="1"/>
          </p:cNvPicPr>
          <p:nvPr/>
        </p:nvPicPr>
        <p:blipFill>
          <a:blip r:embed="rId3"/>
          <a:srcRect l="16723" r="16723"/>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1747799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375444" y="1833214"/>
            <a:ext cx="6549788" cy="3348385"/>
          </a:xfrm>
        </p:spPr>
        <p:txBody>
          <a:bodyPr>
            <a:normAutofit/>
          </a:bodyPr>
          <a:lstStyle/>
          <a:p>
            <a:pPr>
              <a:spcBef>
                <a:spcPts val="1200"/>
              </a:spcBef>
              <a:spcAft>
                <a:spcPts val="1200"/>
              </a:spcAft>
            </a:pPr>
            <a:r>
              <a:rPr lang="en-US" sz="1800"/>
              <a:t>Your child may not realize they have the potential to succeed in college-level courses. </a:t>
            </a:r>
          </a:p>
          <a:p>
            <a:pPr>
              <a:spcBef>
                <a:spcPts val="1200"/>
              </a:spcBef>
              <a:spcAft>
                <a:spcPts val="1200"/>
              </a:spcAft>
            </a:pPr>
            <a:r>
              <a:rPr lang="en-US" sz="1800"/>
              <a:t>Based on their scores, students will get recommendations about what AP courses might be a good fit for them.</a:t>
            </a:r>
          </a:p>
          <a:p>
            <a:endParaRPr lang="en-US"/>
          </a:p>
        </p:txBody>
      </p:sp>
      <p:sp>
        <p:nvSpPr>
          <p:cNvPr id="9" name="Title 1">
            <a:extLst>
              <a:ext uri="{FF2B5EF4-FFF2-40B4-BE49-F238E27FC236}">
                <a16:creationId xmlns:a16="http://schemas.microsoft.com/office/drawing/2014/main" id="{B6BBCD54-2620-82F1-AAD2-D311DB890DDF}"/>
              </a:ext>
            </a:extLst>
          </p:cNvPr>
          <p:cNvSpPr>
            <a:spLocks noGrp="1"/>
          </p:cNvSpPr>
          <p:nvPr>
            <p:ph type="title"/>
          </p:nvPr>
        </p:nvSpPr>
        <p:spPr>
          <a:xfrm>
            <a:off x="375444" y="567058"/>
            <a:ext cx="7283724" cy="435173"/>
          </a:xfrm>
        </p:spPr>
        <p:txBody>
          <a:bodyPr/>
          <a:lstStyle/>
          <a:p>
            <a:r>
              <a:rPr lang="en-US"/>
              <a:t>PSAT 10</a:t>
            </a:r>
          </a:p>
        </p:txBody>
      </p:sp>
      <p:sp>
        <p:nvSpPr>
          <p:cNvPr id="12" name="Subtitle 5">
            <a:extLst>
              <a:ext uri="{FF2B5EF4-FFF2-40B4-BE49-F238E27FC236}">
                <a16:creationId xmlns:a16="http://schemas.microsoft.com/office/drawing/2014/main" id="{F44DBB4C-C2B4-4F20-16AC-9D820DF0B497}"/>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Find </a:t>
            </a:r>
            <a:r>
              <a:rPr lang="en-US" b="1">
                <a:solidFill>
                  <a:schemeClr val="accent3"/>
                </a:solidFill>
              </a:rPr>
              <a:t>O</a:t>
            </a:r>
            <a:r>
              <a:rPr lang="en-US" sz="1800" b="1">
                <a:solidFill>
                  <a:schemeClr val="accent3"/>
                </a:solidFill>
              </a:rPr>
              <a:t>ut About </a:t>
            </a:r>
            <a:r>
              <a:rPr lang="en-US" b="1">
                <a:solidFill>
                  <a:schemeClr val="accent3"/>
                </a:solidFill>
              </a:rPr>
              <a:t>T</a:t>
            </a:r>
            <a:r>
              <a:rPr lang="en-US" sz="1800" b="1">
                <a:solidFill>
                  <a:schemeClr val="accent3"/>
                </a:solidFill>
              </a:rPr>
              <a:t>heir AP Potential</a:t>
            </a:r>
          </a:p>
        </p:txBody>
      </p:sp>
      <p:sp>
        <p:nvSpPr>
          <p:cNvPr id="2" name="TextBox 1">
            <a:extLst>
              <a:ext uri="{FF2B5EF4-FFF2-40B4-BE49-F238E27FC236}">
                <a16:creationId xmlns:a16="http://schemas.microsoft.com/office/drawing/2014/main" id="{82B018B0-34C1-F931-A863-97F57C66892E}"/>
              </a:ext>
            </a:extLst>
          </p:cNvPr>
          <p:cNvSpPr txBox="1"/>
          <p:nvPr/>
        </p:nvSpPr>
        <p:spPr>
          <a:xfrm>
            <a:off x="439853" y="5717635"/>
            <a:ext cx="6420970" cy="369332"/>
          </a:xfrm>
          <a:prstGeom prst="rect">
            <a:avLst/>
          </a:prstGeom>
          <a:noFill/>
        </p:spPr>
        <p:txBody>
          <a:bodyPr wrap="square">
            <a:spAutoFit/>
          </a:bodyPr>
          <a:lstStyle/>
          <a:p>
            <a:pPr marL="0" indent="0">
              <a:spcBef>
                <a:spcPts val="1200"/>
              </a:spcBef>
              <a:spcAft>
                <a:spcPts val="1200"/>
              </a:spcAft>
              <a:buNone/>
            </a:pPr>
            <a:r>
              <a:rPr lang="en-US"/>
              <a:t>Learn more at: </a:t>
            </a:r>
            <a:r>
              <a:rPr lang="en-US" b="1">
                <a:solidFill>
                  <a:schemeClr val="accent3"/>
                </a:solidFill>
                <a:hlinkClick r:id="rId3">
                  <a:extLst>
                    <a:ext uri="{A12FA001-AC4F-418D-AE19-62706E023703}">
                      <ahyp:hlinkClr xmlns:ahyp="http://schemas.microsoft.com/office/drawing/2018/hyperlinkcolor" val="tx"/>
                    </a:ext>
                  </a:extLst>
                </a:hlinkClick>
              </a:rPr>
              <a:t>APstudents.org/course-recommendations</a:t>
            </a:r>
            <a:endParaRPr lang="en-US">
              <a:solidFill>
                <a:schemeClr val="accent3"/>
              </a:solidFill>
            </a:endParaRPr>
          </a:p>
        </p:txBody>
      </p:sp>
      <p:pic>
        <p:nvPicPr>
          <p:cNvPr id="4" name="Picture 3">
            <a:extLst>
              <a:ext uri="{FF2B5EF4-FFF2-40B4-BE49-F238E27FC236}">
                <a16:creationId xmlns:a16="http://schemas.microsoft.com/office/drawing/2014/main" id="{4687B8CA-26B1-1B26-6E70-79CE5661DB3E}"/>
              </a:ext>
            </a:extLst>
          </p:cNvPr>
          <p:cNvPicPr>
            <a:picLocks noChangeAspect="1"/>
          </p:cNvPicPr>
          <p:nvPr/>
        </p:nvPicPr>
        <p:blipFill>
          <a:blip r:embed="rId4"/>
          <a:stretch>
            <a:fillRect/>
          </a:stretch>
        </p:blipFill>
        <p:spPr>
          <a:xfrm>
            <a:off x="9211180" y="2340863"/>
            <a:ext cx="2483010" cy="2374765"/>
          </a:xfrm>
          <a:prstGeom prst="rect">
            <a:avLst/>
          </a:prstGeom>
        </p:spPr>
      </p:pic>
    </p:spTree>
    <p:extLst>
      <p:ext uri="{BB962C8B-B14F-4D97-AF65-F5344CB8AC3E}">
        <p14:creationId xmlns:p14="http://schemas.microsoft.com/office/powerpoint/2010/main" val="3967545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2360DB9-B568-605D-21CC-4D9C5B8F3AE4}"/>
              </a:ext>
            </a:extLst>
          </p:cNvPr>
          <p:cNvSpPr>
            <a:spLocks noGrp="1"/>
          </p:cNvSpPr>
          <p:nvPr>
            <p:ph type="title"/>
          </p:nvPr>
        </p:nvSpPr>
        <p:spPr>
          <a:xfrm>
            <a:off x="375444" y="567058"/>
            <a:ext cx="7283724" cy="435173"/>
          </a:xfrm>
        </p:spPr>
        <p:txBody>
          <a:bodyPr/>
          <a:lstStyle/>
          <a:p>
            <a:r>
              <a:rPr lang="en-US"/>
              <a:t>PSAT 10</a:t>
            </a:r>
          </a:p>
        </p:txBody>
      </p:sp>
      <p:sp>
        <p:nvSpPr>
          <p:cNvPr id="12" name="Subtitle 5">
            <a:extLst>
              <a:ext uri="{FF2B5EF4-FFF2-40B4-BE49-F238E27FC236}">
                <a16:creationId xmlns:a16="http://schemas.microsoft.com/office/drawing/2014/main" id="{A22C9702-671C-C3E8-BA19-25A46E3A3901}"/>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Help Pay for College</a:t>
            </a:r>
          </a:p>
        </p:txBody>
      </p:sp>
      <p:sp>
        <p:nvSpPr>
          <p:cNvPr id="4" name="Text Placeholder 3">
            <a:extLst>
              <a:ext uri="{FF2B5EF4-FFF2-40B4-BE49-F238E27FC236}">
                <a16:creationId xmlns:a16="http://schemas.microsoft.com/office/drawing/2014/main" id="{E5DC068C-609F-A85A-5ACF-CB1DA664F6FC}"/>
              </a:ext>
            </a:extLst>
          </p:cNvPr>
          <p:cNvSpPr>
            <a:spLocks noGrp="1"/>
          </p:cNvSpPr>
          <p:nvPr>
            <p:ph type="body" sz="quarter" idx="10"/>
          </p:nvPr>
        </p:nvSpPr>
        <p:spPr>
          <a:xfrm>
            <a:off x="375444" y="1833214"/>
            <a:ext cx="7283724" cy="3902615"/>
          </a:xfrm>
        </p:spPr>
        <p:txBody>
          <a:bodyPr/>
          <a:lstStyle/>
          <a:p>
            <a:pPr marL="271145" indent="-271145"/>
            <a:r>
              <a:rPr lang="en-US" sz="1800"/>
              <a:t>Taking the PSAT 10 gives your child the chance to access over $300 million in scholarship opportunities.</a:t>
            </a:r>
            <a:endParaRPr lang="en-US"/>
          </a:p>
          <a:p>
            <a:pPr marL="271145" indent="-271145"/>
            <a:r>
              <a:rPr lang="en-US" sz="1800"/>
              <a:t>Students may also qualify for College Board National Recognition Programs. Learn more at </a:t>
            </a:r>
            <a:r>
              <a:rPr lang="en-US" sz="1800" b="1">
                <a:solidFill>
                  <a:schemeClr val="accent3"/>
                </a:solidFill>
                <a:hlinkClick r:id="rId3">
                  <a:extLst>
                    <a:ext uri="{A12FA001-AC4F-418D-AE19-62706E023703}">
                      <ahyp:hlinkClr xmlns:ahyp="http://schemas.microsoft.com/office/drawing/2018/hyperlinkcolor" val="tx"/>
                    </a:ext>
                  </a:extLst>
                </a:hlinkClick>
              </a:rPr>
              <a:t>psat.org/recognition</a:t>
            </a:r>
            <a:r>
              <a:rPr lang="en-US" sz="1800"/>
              <a:t>.</a:t>
            </a:r>
            <a:endParaRPr lang="en-US" sz="1800">
              <a:ea typeface="Roboto"/>
              <a:cs typeface="Roboto"/>
            </a:endParaRPr>
          </a:p>
          <a:p>
            <a:pPr marL="271145" indent="-271145"/>
            <a:r>
              <a:rPr lang="en-US"/>
              <a:t>Explore</a:t>
            </a:r>
            <a:r>
              <a:rPr lang="en-US" sz="1800"/>
              <a:t> and match with over $4 billion in scholarships</a:t>
            </a:r>
            <a:r>
              <a:rPr lang="en-US"/>
              <a:t> using </a:t>
            </a:r>
            <a:r>
              <a:rPr lang="en-US" err="1"/>
              <a:t>BigFuture</a:t>
            </a:r>
            <a:r>
              <a:rPr lang="en-US"/>
              <a:t> Scholarship Search. </a:t>
            </a:r>
            <a:endParaRPr lang="en-US" sz="1800">
              <a:ea typeface="Roboto"/>
              <a:cs typeface="Roboto"/>
            </a:endParaRPr>
          </a:p>
          <a:p>
            <a:pPr marL="0" indent="0">
              <a:buNone/>
            </a:pPr>
            <a:endParaRPr lang="en-US" sz="1800" b="1">
              <a:solidFill>
                <a:schemeClr val="accent3"/>
              </a:solidFill>
              <a:ea typeface="Roboto"/>
              <a:cs typeface="Roboto"/>
            </a:endParaRPr>
          </a:p>
        </p:txBody>
      </p:sp>
      <p:pic>
        <p:nvPicPr>
          <p:cNvPr id="5" name="Picture 4">
            <a:extLst>
              <a:ext uri="{FF2B5EF4-FFF2-40B4-BE49-F238E27FC236}">
                <a16:creationId xmlns:a16="http://schemas.microsoft.com/office/drawing/2014/main" id="{8724A5D4-3B5A-6685-CCFF-5C6B2997B9DE}"/>
              </a:ext>
            </a:extLst>
          </p:cNvPr>
          <p:cNvPicPr>
            <a:picLocks noChangeAspect="1"/>
          </p:cNvPicPr>
          <p:nvPr/>
        </p:nvPicPr>
        <p:blipFill>
          <a:blip r:embed="rId4">
            <a:biLevel thresh="25000"/>
          </a:blip>
          <a:stretch>
            <a:fillRect/>
          </a:stretch>
        </p:blipFill>
        <p:spPr>
          <a:xfrm>
            <a:off x="9286240" y="2383074"/>
            <a:ext cx="2313651" cy="2456975"/>
          </a:xfrm>
          <a:prstGeom prst="rect">
            <a:avLst/>
          </a:prstGeom>
        </p:spPr>
      </p:pic>
      <p:sp>
        <p:nvSpPr>
          <p:cNvPr id="2" name="Text Placeholder 6">
            <a:extLst>
              <a:ext uri="{FF2B5EF4-FFF2-40B4-BE49-F238E27FC236}">
                <a16:creationId xmlns:a16="http://schemas.microsoft.com/office/drawing/2014/main" id="{FF10D94F-CCC3-BB5B-E9A3-D6463115A849}"/>
              </a:ext>
            </a:extLst>
          </p:cNvPr>
          <p:cNvSpPr txBox="1">
            <a:spLocks/>
          </p:cNvSpPr>
          <p:nvPr/>
        </p:nvSpPr>
        <p:spPr>
          <a:xfrm>
            <a:off x="375444" y="5255172"/>
            <a:ext cx="6839639" cy="1043785"/>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a:ea typeface="Roboto" panose="02000000000000000000" pitchFamily="2" charset="0"/>
                <a:cs typeface="Roboto" panose="02000000000000000000" pitchFamily="2" charset="0"/>
              </a:rPr>
              <a:t>Learn more at: </a:t>
            </a:r>
          </a:p>
          <a:p>
            <a:pPr marL="0" indent="0">
              <a:buNone/>
            </a:pPr>
            <a:r>
              <a:rPr lang="en-US" b="1">
                <a:solidFill>
                  <a:srgbClr val="029CDE"/>
                </a:solidFill>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bigfuture.collegeboard.org/pay-for-college</a:t>
            </a:r>
            <a:endParaRPr lang="en-US" b="1">
              <a:solidFill>
                <a:srgbClr val="029CDE"/>
              </a:solidFill>
            </a:endParaRPr>
          </a:p>
        </p:txBody>
      </p:sp>
    </p:spTree>
    <p:extLst>
      <p:ext uri="{BB962C8B-B14F-4D97-AF65-F5344CB8AC3E}">
        <p14:creationId xmlns:p14="http://schemas.microsoft.com/office/powerpoint/2010/main" val="1650096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282856" y="1624098"/>
            <a:ext cx="7283724" cy="563128"/>
          </a:xfrm>
        </p:spPr>
        <p:txBody>
          <a:bodyPr>
            <a:normAutofit/>
          </a:bodyPr>
          <a:lstStyle/>
          <a:p>
            <a:pPr marL="0" indent="0">
              <a:spcBef>
                <a:spcPts val="1200"/>
              </a:spcBef>
              <a:spcAft>
                <a:spcPts val="1200"/>
              </a:spcAft>
              <a:buNone/>
            </a:pPr>
            <a:r>
              <a:rPr lang="en-US" b="1" dirty="0">
                <a:solidFill>
                  <a:schemeClr val="accent3"/>
                </a:solidFill>
                <a:ea typeface="Roboto"/>
                <a:cs typeface="Roboto"/>
              </a:rPr>
              <a:t>Career Insights (2024) </a:t>
            </a:r>
            <a:r>
              <a:rPr lang="en-US" dirty="0">
                <a:ea typeface="Roboto"/>
                <a:cs typeface="Roboto"/>
              </a:rPr>
              <a:t>is a new feature in the score report.</a:t>
            </a:r>
            <a:endParaRPr lang="en-US" dirty="0"/>
          </a:p>
        </p:txBody>
      </p:sp>
      <p:sp>
        <p:nvSpPr>
          <p:cNvPr id="9" name="Title 1">
            <a:extLst>
              <a:ext uri="{FF2B5EF4-FFF2-40B4-BE49-F238E27FC236}">
                <a16:creationId xmlns:a16="http://schemas.microsoft.com/office/drawing/2014/main" id="{4E11C84C-7DA0-7BE7-5863-DA60AFE3A736}"/>
              </a:ext>
            </a:extLst>
          </p:cNvPr>
          <p:cNvSpPr>
            <a:spLocks noGrp="1"/>
          </p:cNvSpPr>
          <p:nvPr>
            <p:ph type="title"/>
          </p:nvPr>
        </p:nvSpPr>
        <p:spPr>
          <a:xfrm>
            <a:off x="375444" y="567058"/>
            <a:ext cx="7283724" cy="435173"/>
          </a:xfrm>
        </p:spPr>
        <p:txBody>
          <a:bodyPr/>
          <a:lstStyle/>
          <a:p>
            <a:r>
              <a:rPr lang="en-US"/>
              <a:t>PSAT 10</a:t>
            </a:r>
          </a:p>
        </p:txBody>
      </p:sp>
      <p:sp>
        <p:nvSpPr>
          <p:cNvPr id="12" name="Subtitle 5">
            <a:extLst>
              <a:ext uri="{FF2B5EF4-FFF2-40B4-BE49-F238E27FC236}">
                <a16:creationId xmlns:a16="http://schemas.microsoft.com/office/drawing/2014/main" id="{52AED032-2DBD-8440-412E-32DA2CA221DB}"/>
              </a:ext>
            </a:extLst>
          </p:cNvPr>
          <p:cNvSpPr txBox="1">
            <a:spLocks/>
          </p:cNvSpPr>
          <p:nvPr/>
        </p:nvSpPr>
        <p:spPr>
          <a:xfrm>
            <a:off x="282856" y="1136158"/>
            <a:ext cx="6858000" cy="563128"/>
          </a:xfrm>
          <a:prstGeom prst="rect">
            <a:avLst/>
          </a:prstGeom>
        </p:spPr>
        <p:txBody>
          <a:bodyPr lIns="91440" tIns="45720" rIns="91440" bIns="45720" anchor="t"/>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Explore </a:t>
            </a:r>
            <a:r>
              <a:rPr lang="en-US" b="1">
                <a:solidFill>
                  <a:schemeClr val="accent3"/>
                </a:solidFill>
              </a:rPr>
              <a:t>Career</a:t>
            </a:r>
            <a:r>
              <a:rPr lang="en-US" sz="1800" b="1">
                <a:solidFill>
                  <a:schemeClr val="accent3"/>
                </a:solidFill>
              </a:rPr>
              <a:t> </a:t>
            </a:r>
            <a:r>
              <a:rPr lang="en-US" b="1">
                <a:solidFill>
                  <a:schemeClr val="accent3"/>
                </a:solidFill>
              </a:rPr>
              <a:t>Options with Career Insights</a:t>
            </a:r>
            <a:endParaRPr lang="en-US" sz="1800" b="1">
              <a:solidFill>
                <a:schemeClr val="accent3"/>
              </a:solidFill>
            </a:endParaRPr>
          </a:p>
        </p:txBody>
      </p:sp>
      <p:sp>
        <p:nvSpPr>
          <p:cNvPr id="4" name="Text Placeholder 6">
            <a:extLst>
              <a:ext uri="{FF2B5EF4-FFF2-40B4-BE49-F238E27FC236}">
                <a16:creationId xmlns:a16="http://schemas.microsoft.com/office/drawing/2014/main" id="{EDF3FCE8-7751-D7CC-ABE6-1F6D44BEFFC5}"/>
              </a:ext>
            </a:extLst>
          </p:cNvPr>
          <p:cNvSpPr txBox="1">
            <a:spLocks/>
          </p:cNvSpPr>
          <p:nvPr/>
        </p:nvSpPr>
        <p:spPr>
          <a:xfrm>
            <a:off x="375444" y="5959012"/>
            <a:ext cx="6839639" cy="563128"/>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marR="0" lvl="0" indent="0" algn="l" defTabSz="981075" rtl="0" eaLnBrk="1" fontAlgn="base" latinLnBrk="0" hangingPunct="1">
              <a:lnSpc>
                <a:spcPct val="100000"/>
              </a:lnSpc>
              <a:spcBef>
                <a:spcPct val="40000"/>
              </a:spcBef>
              <a:spcAft>
                <a:spcPct val="0"/>
              </a:spcAft>
              <a:buClr>
                <a:srgbClr val="009CDE"/>
              </a:buClr>
              <a:buSzPct val="80000"/>
              <a:buFont typeface="Verdana" pitchFamily="34" charset="0"/>
              <a:buNone/>
              <a:tabLst/>
              <a:defRPr/>
            </a:pPr>
            <a:r>
              <a:rPr kumimoji="0" lang="en-US" altLang="zh-CN" b="0" i="0" u="none" strike="noStrike" kern="1200" cap="none" spc="0" normalizeH="0" baseline="0" noProof="1">
                <a:ln>
                  <a:noFill/>
                </a:ln>
                <a:solidFill>
                  <a:srgbClr val="1E1E1E"/>
                </a:solidFill>
                <a:effectLst/>
                <a:uLnTx/>
                <a:uFillTx/>
                <a:latin typeface="Roboto"/>
                <a:ea typeface="Roboto"/>
                <a:cs typeface="Roboto"/>
              </a:rPr>
              <a:t>Learn more at </a:t>
            </a:r>
            <a:r>
              <a:rPr lang="en-US" b="1" i="0" u="sng" dirty="0">
                <a:solidFill>
                  <a:schemeClr val="accent3"/>
                </a:solidFill>
                <a:effectLst/>
                <a:latin typeface="Roboto" panose="02000000000000000000" pitchFamily="2" charset="0"/>
                <a:hlinkClick r:id="rId3">
                  <a:extLst>
                    <a:ext uri="{A12FA001-AC4F-418D-AE19-62706E023703}">
                      <ahyp:hlinkClr xmlns:ahyp="http://schemas.microsoft.com/office/drawing/2018/hyperlinkcolor" val="tx"/>
                    </a:ext>
                  </a:extLst>
                </a:hlinkClick>
              </a:rPr>
              <a:t>bigfuture.org/explore-careers</a:t>
            </a:r>
            <a:endParaRPr kumimoji="0" lang="en-US" altLang="zh-CN" b="1" i="0" u="none" strike="noStrike" kern="1200" cap="none" spc="0" normalizeH="0" baseline="0" noProof="1">
              <a:ln>
                <a:noFill/>
              </a:ln>
              <a:solidFill>
                <a:schemeClr val="accent3"/>
              </a:solidFill>
              <a:effectLst/>
              <a:uLnTx/>
              <a:uFillTx/>
              <a:latin typeface="Roboto"/>
              <a:ea typeface="Roboto"/>
              <a:cs typeface="Roboto"/>
            </a:endParaRPr>
          </a:p>
        </p:txBody>
      </p:sp>
      <p:pic>
        <p:nvPicPr>
          <p:cNvPr id="8" name="Picture 7">
            <a:extLst>
              <a:ext uri="{FF2B5EF4-FFF2-40B4-BE49-F238E27FC236}">
                <a16:creationId xmlns:a16="http://schemas.microsoft.com/office/drawing/2014/main" id="{A94AD333-2B81-1336-1FF4-2FA11B0F23A3}"/>
              </a:ext>
            </a:extLst>
          </p:cNvPr>
          <p:cNvPicPr>
            <a:picLocks noChangeAspect="1"/>
          </p:cNvPicPr>
          <p:nvPr/>
        </p:nvPicPr>
        <p:blipFill>
          <a:blip r:embed="rId4"/>
          <a:stretch>
            <a:fillRect/>
          </a:stretch>
        </p:blipFill>
        <p:spPr>
          <a:xfrm>
            <a:off x="8231426" y="2142140"/>
            <a:ext cx="4179555" cy="2938843"/>
          </a:xfrm>
          <a:prstGeom prst="rect">
            <a:avLst/>
          </a:prstGeom>
        </p:spPr>
      </p:pic>
      <p:sp>
        <p:nvSpPr>
          <p:cNvPr id="2" name="Text Placeholder 2">
            <a:extLst>
              <a:ext uri="{FF2B5EF4-FFF2-40B4-BE49-F238E27FC236}">
                <a16:creationId xmlns:a16="http://schemas.microsoft.com/office/drawing/2014/main" id="{D58218E0-548A-E1F4-074A-4CD5522DA4FD}"/>
              </a:ext>
            </a:extLst>
          </p:cNvPr>
          <p:cNvSpPr txBox="1">
            <a:spLocks/>
          </p:cNvSpPr>
          <p:nvPr/>
        </p:nvSpPr>
        <p:spPr>
          <a:xfrm>
            <a:off x="375444" y="2187226"/>
            <a:ext cx="7283724" cy="3283846"/>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71145" indent="-271145">
              <a:spcBef>
                <a:spcPts val="1200"/>
              </a:spcBef>
              <a:spcAft>
                <a:spcPts val="1200"/>
              </a:spcAft>
            </a:pPr>
            <a:r>
              <a:rPr lang="en-US" dirty="0">
                <a:ea typeface="Roboto"/>
                <a:cs typeface="Roboto"/>
              </a:rPr>
              <a:t>The score report will include more personalized Career Insights. </a:t>
            </a:r>
          </a:p>
          <a:p>
            <a:pPr marL="271145" indent="-271145">
              <a:spcBef>
                <a:spcPts val="1200"/>
              </a:spcBef>
              <a:spcAft>
                <a:spcPts val="1200"/>
              </a:spcAft>
            </a:pPr>
            <a:r>
              <a:rPr lang="en-US" dirty="0">
                <a:ea typeface="Roboto"/>
                <a:cs typeface="Roboto"/>
              </a:rPr>
              <a:t>It offers a </a:t>
            </a:r>
            <a:r>
              <a:rPr lang="en-US" dirty="0">
                <a:solidFill>
                  <a:srgbClr val="1E1E1E"/>
                </a:solidFill>
                <a:latin typeface="Roboto"/>
                <a:ea typeface="Roboto"/>
                <a:cs typeface="Roboto"/>
              </a:rPr>
              <a:t>snapshot </a:t>
            </a:r>
            <a:r>
              <a:rPr lang="en-US" dirty="0">
                <a:ea typeface="Roboto"/>
                <a:cs typeface="Roboto"/>
              </a:rPr>
              <a:t>of career options based on a variety of factors including alignment with the math and reading and writing skills based on their SAT Suite performance and growing opportunities/job demand in their state.</a:t>
            </a:r>
          </a:p>
          <a:p>
            <a:pPr marL="271145" indent="-271145">
              <a:spcBef>
                <a:spcPts val="1200"/>
              </a:spcBef>
              <a:spcAft>
                <a:spcPts val="1200"/>
              </a:spcAft>
            </a:pPr>
            <a:r>
              <a:rPr lang="en-US" dirty="0">
                <a:ea typeface="Roboto"/>
                <a:cs typeface="Roboto"/>
              </a:rPr>
              <a:t>Developed with experts and based on the U.S. Department of Labors’ O*NET database (primary source for job information), the personalized career information aims to spark an interest in careers the moment scores are available.</a:t>
            </a:r>
            <a:endParaRPr lang="en-US" dirty="0"/>
          </a:p>
        </p:txBody>
      </p:sp>
    </p:spTree>
    <p:extLst>
      <p:ext uri="{BB962C8B-B14F-4D97-AF65-F5344CB8AC3E}">
        <p14:creationId xmlns:p14="http://schemas.microsoft.com/office/powerpoint/2010/main" val="2382393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3D517-CF7C-70E5-7BBA-15ECFD5CEBB5}"/>
              </a:ext>
            </a:extLst>
          </p:cNvPr>
          <p:cNvSpPr>
            <a:spLocks noGrp="1"/>
          </p:cNvSpPr>
          <p:nvPr>
            <p:ph type="body" sz="quarter" idx="10"/>
          </p:nvPr>
        </p:nvSpPr>
        <p:spPr>
          <a:xfrm>
            <a:off x="282856" y="1699284"/>
            <a:ext cx="7283724" cy="697054"/>
          </a:xfrm>
        </p:spPr>
        <p:txBody>
          <a:bodyPr>
            <a:normAutofit/>
          </a:bodyPr>
          <a:lstStyle/>
          <a:p>
            <a:pPr marL="0" indent="0">
              <a:spcBef>
                <a:spcPts val="1200"/>
              </a:spcBef>
              <a:spcAft>
                <a:spcPts val="1200"/>
              </a:spcAft>
              <a:buNone/>
            </a:pPr>
            <a:r>
              <a:rPr lang="en-US" b="1" dirty="0" err="1">
                <a:solidFill>
                  <a:schemeClr val="accent3"/>
                </a:solidFill>
                <a:ea typeface="Roboto"/>
                <a:cs typeface="Roboto"/>
              </a:rPr>
              <a:t>BigFuture</a:t>
            </a:r>
            <a:r>
              <a:rPr lang="en-US" b="1" baseline="30000" dirty="0">
                <a:solidFill>
                  <a:schemeClr val="accent3"/>
                </a:solidFill>
                <a:ea typeface="Roboto"/>
                <a:cs typeface="Roboto"/>
              </a:rPr>
              <a:t>®</a:t>
            </a:r>
            <a:r>
              <a:rPr lang="en-US" b="1" dirty="0">
                <a:solidFill>
                  <a:schemeClr val="accent3"/>
                </a:solidFill>
                <a:ea typeface="Roboto"/>
                <a:cs typeface="Roboto"/>
              </a:rPr>
              <a:t> School </a:t>
            </a:r>
            <a:r>
              <a:rPr lang="en-US" dirty="0">
                <a:ea typeface="Roboto"/>
                <a:cs typeface="Roboto"/>
              </a:rPr>
              <a:t>is a new mobile app for students (13+) who take certain College Board assessments in school. </a:t>
            </a:r>
            <a:endParaRPr lang="en-US" sz="1800" dirty="0">
              <a:ea typeface="Roboto"/>
              <a:cs typeface="Roboto"/>
            </a:endParaRPr>
          </a:p>
        </p:txBody>
      </p:sp>
      <p:sp>
        <p:nvSpPr>
          <p:cNvPr id="9" name="Title 1">
            <a:extLst>
              <a:ext uri="{FF2B5EF4-FFF2-40B4-BE49-F238E27FC236}">
                <a16:creationId xmlns:a16="http://schemas.microsoft.com/office/drawing/2014/main" id="{4E11C84C-7DA0-7BE7-5863-DA60AFE3A736}"/>
              </a:ext>
            </a:extLst>
          </p:cNvPr>
          <p:cNvSpPr>
            <a:spLocks noGrp="1"/>
          </p:cNvSpPr>
          <p:nvPr>
            <p:ph type="title"/>
          </p:nvPr>
        </p:nvSpPr>
        <p:spPr>
          <a:xfrm>
            <a:off x="375444" y="567058"/>
            <a:ext cx="7283724" cy="435173"/>
          </a:xfrm>
        </p:spPr>
        <p:txBody>
          <a:bodyPr/>
          <a:lstStyle/>
          <a:p>
            <a:r>
              <a:rPr lang="en-US"/>
              <a:t>PSAT 10</a:t>
            </a:r>
          </a:p>
        </p:txBody>
      </p:sp>
      <p:sp>
        <p:nvSpPr>
          <p:cNvPr id="12" name="Subtitle 5">
            <a:extLst>
              <a:ext uri="{FF2B5EF4-FFF2-40B4-BE49-F238E27FC236}">
                <a16:creationId xmlns:a16="http://schemas.microsoft.com/office/drawing/2014/main" id="{52AED032-2DBD-8440-412E-32DA2CA221DB}"/>
              </a:ext>
            </a:extLst>
          </p:cNvPr>
          <p:cNvSpPr txBox="1">
            <a:spLocks/>
          </p:cNvSpPr>
          <p:nvPr/>
        </p:nvSpPr>
        <p:spPr>
          <a:xfrm>
            <a:off x="282856"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Explore College and Career Options in </a:t>
            </a:r>
            <a:r>
              <a:rPr lang="en-US" sz="1800" b="1" err="1">
                <a:solidFill>
                  <a:schemeClr val="accent3"/>
                </a:solidFill>
              </a:rPr>
              <a:t>BigFuture</a:t>
            </a:r>
            <a:r>
              <a:rPr lang="en-US" sz="1800" b="1">
                <a:solidFill>
                  <a:schemeClr val="accent3"/>
                </a:solidFill>
              </a:rPr>
              <a:t> School</a:t>
            </a:r>
          </a:p>
        </p:txBody>
      </p:sp>
      <p:pic>
        <p:nvPicPr>
          <p:cNvPr id="5" name="Picture 4">
            <a:extLst>
              <a:ext uri="{FF2B5EF4-FFF2-40B4-BE49-F238E27FC236}">
                <a16:creationId xmlns:a16="http://schemas.microsoft.com/office/drawing/2014/main" id="{BF91E049-93AF-284B-DE70-9DFD85D4EA9B}"/>
              </a:ext>
            </a:extLst>
          </p:cNvPr>
          <p:cNvPicPr>
            <a:picLocks noChangeAspect="1"/>
          </p:cNvPicPr>
          <p:nvPr/>
        </p:nvPicPr>
        <p:blipFill>
          <a:blip r:embed="rId3">
            <a:biLevel thresh="25000"/>
          </a:blip>
          <a:stretch>
            <a:fillRect/>
          </a:stretch>
        </p:blipFill>
        <p:spPr>
          <a:xfrm>
            <a:off x="9211533" y="2239962"/>
            <a:ext cx="2884800" cy="2453061"/>
          </a:xfrm>
          <a:prstGeom prst="rect">
            <a:avLst/>
          </a:prstGeom>
        </p:spPr>
      </p:pic>
      <p:sp>
        <p:nvSpPr>
          <p:cNvPr id="2" name="Text Placeholder 6">
            <a:extLst>
              <a:ext uri="{FF2B5EF4-FFF2-40B4-BE49-F238E27FC236}">
                <a16:creationId xmlns:a16="http://schemas.microsoft.com/office/drawing/2014/main" id="{6E6D3F1D-CFFB-9D3A-8CBA-3895D14662D3}"/>
              </a:ext>
            </a:extLst>
          </p:cNvPr>
          <p:cNvSpPr txBox="1">
            <a:spLocks/>
          </p:cNvSpPr>
          <p:nvPr/>
        </p:nvSpPr>
        <p:spPr>
          <a:xfrm>
            <a:off x="301217" y="5939328"/>
            <a:ext cx="6839639" cy="563128"/>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marR="0" lvl="0" indent="0" algn="l" defTabSz="981075" rtl="0" eaLnBrk="1" fontAlgn="base" latinLnBrk="0" hangingPunct="1">
              <a:lnSpc>
                <a:spcPct val="100000"/>
              </a:lnSpc>
              <a:spcBef>
                <a:spcPct val="40000"/>
              </a:spcBef>
              <a:spcAft>
                <a:spcPct val="0"/>
              </a:spcAft>
              <a:buClr>
                <a:srgbClr val="009CDE"/>
              </a:buClr>
              <a:buSzPct val="80000"/>
              <a:buFont typeface="Verdana" pitchFamily="34" charset="0"/>
              <a:buNone/>
              <a:tabLst/>
              <a:defRPr/>
            </a:pPr>
            <a:r>
              <a:rPr kumimoji="0" lang="en-US" altLang="zh-CN" b="0" i="0" u="none" strike="noStrike" kern="1200" cap="none" spc="0" normalizeH="0" baseline="0" noProof="1">
                <a:ln>
                  <a:noFill/>
                </a:ln>
                <a:solidFill>
                  <a:srgbClr val="1E1E1E"/>
                </a:solidFill>
                <a:effectLst/>
                <a:uLnTx/>
                <a:uFillTx/>
                <a:latin typeface="Roboto"/>
                <a:ea typeface="Roboto"/>
                <a:cs typeface="Roboto"/>
              </a:rPr>
              <a:t>Learn more at </a:t>
            </a:r>
            <a:r>
              <a:rPr lang="en-US" altLang="zh-CN" b="1">
                <a:solidFill>
                  <a:schemeClr val="accent3"/>
                </a:solidFill>
                <a:latin typeface="Roboto"/>
                <a:ea typeface="Roboto"/>
                <a:cs typeface="Roboto"/>
                <a:hlinkClick r:id="rId4">
                  <a:extLst>
                    <a:ext uri="{A12FA001-AC4F-418D-AE19-62706E023703}">
                      <ahyp:hlinkClr xmlns:ahyp="http://schemas.microsoft.com/office/drawing/2018/hyperlinkcolor" val="tx"/>
                    </a:ext>
                  </a:extLst>
                </a:hlinkClick>
              </a:rPr>
              <a:t>bigfutureschool</a:t>
            </a:r>
            <a:r>
              <a:rPr kumimoji="0" lang="en-US" altLang="zh-CN" b="1" i="0" u="none" strike="noStrike" kern="1200" cap="none" spc="0" normalizeH="0" baseline="0" noProof="1">
                <a:ln>
                  <a:noFill/>
                </a:ln>
                <a:solidFill>
                  <a:schemeClr val="accent3"/>
                </a:solidFill>
                <a:effectLst/>
                <a:uLnTx/>
                <a:uFillTx/>
                <a:latin typeface="Roboto"/>
                <a:ea typeface="Roboto"/>
                <a:cs typeface="Roboto"/>
                <a:hlinkClick r:id="rId4">
                  <a:extLst>
                    <a:ext uri="{A12FA001-AC4F-418D-AE19-62706E023703}">
                      <ahyp:hlinkClr xmlns:ahyp="http://schemas.microsoft.com/office/drawing/2018/hyperlinkcolor" val="tx"/>
                    </a:ext>
                  </a:extLst>
                </a:hlinkClick>
              </a:rPr>
              <a:t>.org</a:t>
            </a:r>
            <a:endParaRPr kumimoji="0" lang="en-US" altLang="zh-CN" b="1" i="0" u="none" strike="noStrike" kern="1200" cap="none" spc="0" normalizeH="0" baseline="0" noProof="1">
              <a:ln>
                <a:noFill/>
              </a:ln>
              <a:solidFill>
                <a:schemeClr val="accent3"/>
              </a:solidFill>
              <a:effectLst/>
              <a:uLnTx/>
              <a:uFillTx/>
              <a:latin typeface="Roboto"/>
              <a:ea typeface="Roboto"/>
              <a:cs typeface="Roboto"/>
            </a:endParaRPr>
          </a:p>
        </p:txBody>
      </p:sp>
      <p:sp>
        <p:nvSpPr>
          <p:cNvPr id="4" name="Text Placeholder 2">
            <a:extLst>
              <a:ext uri="{FF2B5EF4-FFF2-40B4-BE49-F238E27FC236}">
                <a16:creationId xmlns:a16="http://schemas.microsoft.com/office/drawing/2014/main" id="{52EF5BCC-CBB8-6F66-B1DD-EAA2AB76E612}"/>
              </a:ext>
            </a:extLst>
          </p:cNvPr>
          <p:cNvSpPr txBox="1">
            <a:spLocks/>
          </p:cNvSpPr>
          <p:nvPr/>
        </p:nvSpPr>
        <p:spPr>
          <a:xfrm>
            <a:off x="375444" y="2396338"/>
            <a:ext cx="7283724" cy="3027716"/>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71145" indent="-271145">
              <a:spcBef>
                <a:spcPts val="1200"/>
              </a:spcBef>
              <a:spcAft>
                <a:spcPts val="1200"/>
              </a:spcAft>
            </a:pPr>
            <a:r>
              <a:rPr lang="en-US" dirty="0">
                <a:ea typeface="Roboto"/>
                <a:cs typeface="Roboto"/>
              </a:rPr>
              <a:t>Students can use the app to access their PSAT 10 scores directly on their phone, along with:</a:t>
            </a:r>
          </a:p>
          <a:p>
            <a:pPr lvl="1" indent="-118745">
              <a:spcBef>
                <a:spcPts val="600"/>
              </a:spcBef>
              <a:spcAft>
                <a:spcPts val="600"/>
              </a:spcAft>
            </a:pPr>
            <a:r>
              <a:rPr lang="en-US" sz="1800" dirty="0"/>
              <a:t>Their personalized career insights </a:t>
            </a:r>
          </a:p>
          <a:p>
            <a:pPr lvl="1" indent="-118745">
              <a:spcBef>
                <a:spcPts val="600"/>
              </a:spcBef>
              <a:spcAft>
                <a:spcPts val="600"/>
              </a:spcAft>
            </a:pPr>
            <a:r>
              <a:rPr lang="en-US" sz="1800" dirty="0"/>
              <a:t>Guidance about planning and paying for college.</a:t>
            </a:r>
            <a:endParaRPr lang="en-US" sz="1800" dirty="0">
              <a:ea typeface="Roboto"/>
              <a:cs typeface="Roboto"/>
            </a:endParaRPr>
          </a:p>
          <a:p>
            <a:pPr lvl="1" indent="-118745">
              <a:spcBef>
                <a:spcPts val="600"/>
              </a:spcBef>
              <a:spcAft>
                <a:spcPts val="600"/>
              </a:spcAft>
            </a:pPr>
            <a:r>
              <a:rPr lang="en-US" sz="1800" dirty="0"/>
              <a:t>Connections™—a feature exclusively for school day test takers that allows them to hear from nonprofit colleges and scholarship programs that may be a good match, without sharing any personal information. </a:t>
            </a:r>
            <a:endParaRPr lang="en-US" sz="1800" dirty="0">
              <a:ea typeface="Roboto"/>
              <a:cs typeface="Roboto"/>
            </a:endParaRPr>
          </a:p>
        </p:txBody>
      </p:sp>
    </p:spTree>
    <p:extLst>
      <p:ext uri="{BB962C8B-B14F-4D97-AF65-F5344CB8AC3E}">
        <p14:creationId xmlns:p14="http://schemas.microsoft.com/office/powerpoint/2010/main" val="1364054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3CE42F3-3B5D-3BE3-DC53-60BABA8CE734}"/>
              </a:ext>
            </a:extLst>
          </p:cNvPr>
          <p:cNvSpPr>
            <a:spLocks noGrp="1"/>
          </p:cNvSpPr>
          <p:nvPr>
            <p:ph type="title"/>
          </p:nvPr>
        </p:nvSpPr>
        <p:spPr>
          <a:xfrm>
            <a:off x="375444" y="567058"/>
            <a:ext cx="7283724" cy="435173"/>
          </a:xfrm>
        </p:spPr>
        <p:txBody>
          <a:bodyPr/>
          <a:lstStyle/>
          <a:p>
            <a:r>
              <a:rPr lang="en-US"/>
              <a:t>PSAT 10</a:t>
            </a:r>
          </a:p>
        </p:txBody>
      </p:sp>
      <p:sp>
        <p:nvSpPr>
          <p:cNvPr id="13" name="Subtitle 5">
            <a:extLst>
              <a:ext uri="{FF2B5EF4-FFF2-40B4-BE49-F238E27FC236}">
                <a16:creationId xmlns:a16="http://schemas.microsoft.com/office/drawing/2014/main" id="{A57DE747-A852-DD2C-63B0-A596158337DF}"/>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dirty="0">
                <a:solidFill>
                  <a:schemeClr val="accent3"/>
                </a:solidFill>
              </a:rPr>
              <a:t>Accessing Scores</a:t>
            </a:r>
          </a:p>
        </p:txBody>
      </p:sp>
      <p:sp>
        <p:nvSpPr>
          <p:cNvPr id="4" name="Text Placeholder 2">
            <a:extLst>
              <a:ext uri="{FF2B5EF4-FFF2-40B4-BE49-F238E27FC236}">
                <a16:creationId xmlns:a16="http://schemas.microsoft.com/office/drawing/2014/main" id="{D8557781-EA6E-F17F-9656-5A3ECE6519F3}"/>
              </a:ext>
            </a:extLst>
          </p:cNvPr>
          <p:cNvSpPr txBox="1">
            <a:spLocks/>
          </p:cNvSpPr>
          <p:nvPr/>
        </p:nvSpPr>
        <p:spPr>
          <a:xfrm>
            <a:off x="281314" y="1699286"/>
            <a:ext cx="7318365" cy="4643437"/>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spcBef>
                <a:spcPts val="1200"/>
              </a:spcBef>
              <a:spcAft>
                <a:spcPts val="1200"/>
              </a:spcAft>
              <a:buNone/>
            </a:pPr>
            <a:r>
              <a:rPr lang="en-US" dirty="0">
                <a:ea typeface="Roboto" panose="02000000000000000000" pitchFamily="2" charset="0"/>
                <a:cs typeface="Roboto" panose="02000000000000000000" pitchFamily="2" charset="0"/>
              </a:rPr>
              <a:t>There are two ways your child can access their scores.</a:t>
            </a:r>
          </a:p>
          <a:p>
            <a:pPr>
              <a:spcBef>
                <a:spcPts val="1200"/>
              </a:spcBef>
              <a:spcAft>
                <a:spcPts val="1200"/>
              </a:spcAft>
            </a:pPr>
            <a:r>
              <a:rPr lang="en-US" b="1" dirty="0" err="1">
                <a:ea typeface="Roboto" panose="02000000000000000000" pitchFamily="2" charset="0"/>
                <a:cs typeface="Roboto" panose="02000000000000000000" pitchFamily="2" charset="0"/>
              </a:rPr>
              <a:t>BigFuture</a:t>
            </a:r>
            <a:r>
              <a:rPr lang="en-US" b="1" dirty="0">
                <a:ea typeface="Roboto" panose="02000000000000000000" pitchFamily="2" charset="0"/>
                <a:cs typeface="Roboto" panose="02000000000000000000" pitchFamily="2" charset="0"/>
              </a:rPr>
              <a:t> School Mobile App: </a:t>
            </a:r>
            <a:r>
              <a:rPr lang="en-US" dirty="0">
                <a:ea typeface="Roboto" panose="02000000000000000000" pitchFamily="2" charset="0"/>
                <a:cs typeface="Roboto" panose="02000000000000000000" pitchFamily="2" charset="0"/>
              </a:rPr>
              <a:t>If your child chooses to provide a mobile number during the testing experience, they’ll receive text messages with information about accessing </a:t>
            </a:r>
            <a:r>
              <a:rPr lang="en-US" dirty="0" err="1">
                <a:ea typeface="Roboto" panose="02000000000000000000" pitchFamily="2" charset="0"/>
                <a:cs typeface="Roboto" panose="02000000000000000000" pitchFamily="2" charset="0"/>
              </a:rPr>
              <a:t>BigFuture</a:t>
            </a:r>
            <a:r>
              <a:rPr lang="en-US" dirty="0">
                <a:ea typeface="Roboto" panose="02000000000000000000" pitchFamily="2" charset="0"/>
                <a:cs typeface="Roboto" panose="02000000000000000000" pitchFamily="2" charset="0"/>
              </a:rPr>
              <a:t> School and score availability. Their mobile number won’t be used for any other purpose. </a:t>
            </a:r>
          </a:p>
          <a:p>
            <a:pPr>
              <a:spcBef>
                <a:spcPts val="1200"/>
              </a:spcBef>
              <a:spcAft>
                <a:spcPts val="1200"/>
              </a:spcAft>
            </a:pPr>
            <a:r>
              <a:rPr lang="en-US" b="1" dirty="0">
                <a:ea typeface="Roboto" panose="02000000000000000000" pitchFamily="2" charset="0"/>
                <a:cs typeface="Roboto" panose="02000000000000000000" pitchFamily="2" charset="0"/>
              </a:rPr>
              <a:t>PDF Score Report: </a:t>
            </a:r>
            <a:r>
              <a:rPr lang="en-US" dirty="0">
                <a:ea typeface="Roboto" panose="02000000000000000000" pitchFamily="2" charset="0"/>
                <a:cs typeface="Roboto" panose="02000000000000000000" pitchFamily="2" charset="0"/>
              </a:rPr>
              <a:t>[</a:t>
            </a:r>
            <a:r>
              <a:rPr lang="en-US" b="1" dirty="0">
                <a:ea typeface="Roboto" panose="02000000000000000000" pitchFamily="2" charset="0"/>
                <a:cs typeface="Roboto" panose="02000000000000000000" pitchFamily="2" charset="0"/>
              </a:rPr>
              <a:t>School-specific information about PDF score report]</a:t>
            </a:r>
            <a:endParaRPr lang="en-US" dirty="0">
              <a:ea typeface="Roboto" panose="02000000000000000000" pitchFamily="2" charset="0"/>
              <a:cs typeface="Roboto" panose="02000000000000000000" pitchFamily="2" charset="0"/>
            </a:endParaRPr>
          </a:p>
          <a:p>
            <a:pPr marL="0" indent="0">
              <a:spcBef>
                <a:spcPts val="1200"/>
              </a:spcBef>
              <a:spcAft>
                <a:spcPts val="1200"/>
              </a:spcAft>
              <a:buNone/>
            </a:pPr>
            <a:r>
              <a:rPr lang="en-US" dirty="0">
                <a:ea typeface="Roboto" panose="02000000000000000000" pitchFamily="2" charset="0"/>
                <a:cs typeface="Roboto" panose="02000000000000000000" pitchFamily="2" charset="0"/>
              </a:rPr>
              <a:t>And, as always, if your child has a personal College Board account, they can go to </a:t>
            </a:r>
            <a:r>
              <a:rPr lang="en-US" dirty="0">
                <a:solidFill>
                  <a:schemeClr val="accent3"/>
                </a:solidFill>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studentscores.collegeboard.org </a:t>
            </a:r>
            <a:r>
              <a:rPr lang="en-US" dirty="0">
                <a:ea typeface="Roboto" panose="02000000000000000000" pitchFamily="2" charset="0"/>
                <a:cs typeface="Roboto" panose="02000000000000000000" pitchFamily="2" charset="0"/>
              </a:rPr>
              <a:t>for more insights about their scores and next steps.</a:t>
            </a:r>
          </a:p>
          <a:p>
            <a:endParaRPr lang="en-US" dirty="0"/>
          </a:p>
        </p:txBody>
      </p:sp>
      <p:pic>
        <p:nvPicPr>
          <p:cNvPr id="5" name="Picture 4">
            <a:extLst>
              <a:ext uri="{FF2B5EF4-FFF2-40B4-BE49-F238E27FC236}">
                <a16:creationId xmlns:a16="http://schemas.microsoft.com/office/drawing/2014/main" id="{E3692618-9DAD-92F4-8361-411D3AFAEB6D}"/>
              </a:ext>
            </a:extLst>
          </p:cNvPr>
          <p:cNvPicPr>
            <a:picLocks noChangeAspect="1"/>
          </p:cNvPicPr>
          <p:nvPr/>
        </p:nvPicPr>
        <p:blipFill>
          <a:blip r:embed="rId4">
            <a:biLevel thresh="25000"/>
          </a:blip>
          <a:stretch>
            <a:fillRect/>
          </a:stretch>
        </p:blipFill>
        <p:spPr>
          <a:xfrm>
            <a:off x="9583105" y="2239963"/>
            <a:ext cx="2122985" cy="2366244"/>
          </a:xfrm>
          <a:prstGeom prst="rect">
            <a:avLst/>
          </a:prstGeom>
        </p:spPr>
      </p:pic>
    </p:spTree>
    <p:extLst>
      <p:ext uri="{BB962C8B-B14F-4D97-AF65-F5344CB8AC3E}">
        <p14:creationId xmlns:p14="http://schemas.microsoft.com/office/powerpoint/2010/main" val="1501511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FF2F-1115-1B73-4752-A0FF2B7EF91F}"/>
              </a:ext>
            </a:extLst>
          </p:cNvPr>
          <p:cNvSpPr>
            <a:spLocks noGrp="1"/>
          </p:cNvSpPr>
          <p:nvPr>
            <p:ph type="title"/>
          </p:nvPr>
        </p:nvSpPr>
        <p:spPr/>
        <p:txBody>
          <a:bodyPr/>
          <a:lstStyle/>
          <a:p>
            <a:r>
              <a:rPr lang="en-US"/>
              <a:t>PSAT 10</a:t>
            </a:r>
          </a:p>
        </p:txBody>
      </p:sp>
      <p:sp>
        <p:nvSpPr>
          <p:cNvPr id="4" name="Subtitle 5">
            <a:extLst>
              <a:ext uri="{FF2B5EF4-FFF2-40B4-BE49-F238E27FC236}">
                <a16:creationId xmlns:a16="http://schemas.microsoft.com/office/drawing/2014/main" id="{2CBD50BD-4A46-3338-C74A-A7825968B967}"/>
              </a:ext>
            </a:extLst>
          </p:cNvPr>
          <p:cNvSpPr txBox="1">
            <a:spLocks/>
          </p:cNvSpPr>
          <p:nvPr/>
        </p:nvSpPr>
        <p:spPr>
          <a:xfrm>
            <a:off x="281315" y="1136158"/>
            <a:ext cx="6858000" cy="563128"/>
          </a:xfrm>
          <a:prstGeom prst="rect">
            <a:avLst/>
          </a:prstGeom>
        </p:spPr>
        <p:txBody>
          <a:bodyPr/>
          <a:lst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0" indent="0">
              <a:buNone/>
            </a:pPr>
            <a:r>
              <a:rPr lang="en-US" sz="1800" b="1">
                <a:solidFill>
                  <a:schemeClr val="accent3"/>
                </a:solidFill>
              </a:rPr>
              <a:t>Testing Details</a:t>
            </a:r>
          </a:p>
        </p:txBody>
      </p:sp>
      <p:pic>
        <p:nvPicPr>
          <p:cNvPr id="5" name="Picture 4">
            <a:extLst>
              <a:ext uri="{FF2B5EF4-FFF2-40B4-BE49-F238E27FC236}">
                <a16:creationId xmlns:a16="http://schemas.microsoft.com/office/drawing/2014/main" id="{BFF8EBDE-B11F-300B-D392-ACC078862974}"/>
              </a:ext>
            </a:extLst>
          </p:cNvPr>
          <p:cNvPicPr>
            <a:picLocks noChangeAspect="1"/>
          </p:cNvPicPr>
          <p:nvPr/>
        </p:nvPicPr>
        <p:blipFill>
          <a:blip r:embed="rId3"/>
          <a:stretch>
            <a:fillRect/>
          </a:stretch>
        </p:blipFill>
        <p:spPr>
          <a:xfrm>
            <a:off x="8909096" y="2224105"/>
            <a:ext cx="3031891" cy="2698716"/>
          </a:xfrm>
          <a:prstGeom prst="rect">
            <a:avLst/>
          </a:prstGeom>
        </p:spPr>
      </p:pic>
      <p:sp>
        <p:nvSpPr>
          <p:cNvPr id="8" name="Text Placeholder 2">
            <a:extLst>
              <a:ext uri="{FF2B5EF4-FFF2-40B4-BE49-F238E27FC236}">
                <a16:creationId xmlns:a16="http://schemas.microsoft.com/office/drawing/2014/main" id="{88A2B6B5-7DBA-C70A-120C-4071247ADAF8}"/>
              </a:ext>
            </a:extLst>
          </p:cNvPr>
          <p:cNvSpPr txBox="1">
            <a:spLocks/>
          </p:cNvSpPr>
          <p:nvPr/>
        </p:nvSpPr>
        <p:spPr>
          <a:xfrm>
            <a:off x="281314" y="1833213"/>
            <a:ext cx="6980097" cy="4115254"/>
          </a:xfrm>
          <a:prstGeom prst="rect">
            <a:avLst/>
          </a:prstGeom>
        </p:spPr>
        <p:txBody>
          <a:bodyPr vert="horz" lIns="91440" tIns="45720" rIns="91440" bIns="45720" rtlCol="0" anchor="t" anchorCtr="0">
            <a:normAutofit/>
          </a:bodyPr>
          <a:lstStyle>
            <a:lvl1pPr marL="271463" marR="0" indent="-271463" algn="l" defTabSz="981075"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ct val="800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Clr>
                <a:schemeClr val="accent3"/>
              </a:buClr>
              <a:buSzPct val="80000"/>
              <a:buFont typeface="Arial" pitchFamily="34" charset="0"/>
              <a:buChar char="»"/>
              <a:defRPr sz="18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lnSpc>
                <a:spcPct val="200000"/>
              </a:lnSpc>
            </a:pPr>
            <a:r>
              <a:rPr lang="en-US" b="1"/>
              <a:t>Date:</a:t>
            </a:r>
            <a:r>
              <a:rPr lang="en-US"/>
              <a:t>  </a:t>
            </a:r>
          </a:p>
          <a:p>
            <a:pPr>
              <a:lnSpc>
                <a:spcPct val="200000"/>
              </a:lnSpc>
            </a:pPr>
            <a:r>
              <a:rPr lang="en-US" b="1"/>
              <a:t>Time:</a:t>
            </a:r>
            <a:r>
              <a:rPr lang="en-US"/>
              <a:t> </a:t>
            </a:r>
          </a:p>
          <a:p>
            <a:pPr>
              <a:lnSpc>
                <a:spcPct val="200000"/>
              </a:lnSpc>
            </a:pPr>
            <a:r>
              <a:rPr lang="en-US" b="1"/>
              <a:t>Location:</a:t>
            </a:r>
            <a:r>
              <a:rPr lang="en-US"/>
              <a:t>  </a:t>
            </a:r>
          </a:p>
          <a:p>
            <a:pPr>
              <a:lnSpc>
                <a:spcPct val="200000"/>
              </a:lnSpc>
            </a:pPr>
            <a:r>
              <a:rPr lang="en-US" b="1"/>
              <a:t>Format:</a:t>
            </a:r>
            <a:r>
              <a:rPr lang="en-US"/>
              <a:t> Digital</a:t>
            </a:r>
          </a:p>
          <a:p>
            <a:pPr>
              <a:lnSpc>
                <a:spcPct val="200000"/>
              </a:lnSpc>
            </a:pPr>
            <a:r>
              <a:rPr lang="en-US" b="1"/>
              <a:t>Score Release:</a:t>
            </a:r>
            <a:endParaRPr lang="en-US"/>
          </a:p>
          <a:p>
            <a:pPr>
              <a:lnSpc>
                <a:spcPct val="200000"/>
              </a:lnSpc>
            </a:pPr>
            <a:r>
              <a:rPr lang="en-US" b="1"/>
              <a:t>Additional Information:</a:t>
            </a:r>
            <a:r>
              <a:rPr lang="en-US"/>
              <a:t> </a:t>
            </a:r>
          </a:p>
        </p:txBody>
      </p:sp>
    </p:spTree>
    <p:extLst>
      <p:ext uri="{BB962C8B-B14F-4D97-AF65-F5344CB8AC3E}">
        <p14:creationId xmlns:p14="http://schemas.microsoft.com/office/powerpoint/2010/main" val="3426576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557C-B83B-3040-8942-8EC51932C403}"/>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353723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9AA613CD-1F22-13BB-9DFA-0BD419C37F23}"/>
              </a:ext>
            </a:extLst>
          </p:cNvPr>
          <p:cNvGraphicFramePr>
            <a:graphicFrameLocks noGrp="1"/>
          </p:cNvGraphicFramePr>
          <p:nvPr/>
        </p:nvGraphicFramePr>
        <p:xfrm>
          <a:off x="119951" y="2178423"/>
          <a:ext cx="1211198" cy="2928388"/>
        </p:xfrm>
        <a:graphic>
          <a:graphicData uri="http://schemas.openxmlformats.org/drawingml/2006/table">
            <a:tbl>
              <a:tblPr firstRow="1" bandRow="1">
                <a:tableStyleId>{5C22544A-7EE6-4342-B048-85BDC9FD1C3A}</a:tableStyleId>
              </a:tblPr>
              <a:tblGrid>
                <a:gridCol w="1211198">
                  <a:extLst>
                    <a:ext uri="{9D8B030D-6E8A-4147-A177-3AD203B41FA5}">
                      <a16:colId xmlns:a16="http://schemas.microsoft.com/office/drawing/2014/main" val="20000"/>
                    </a:ext>
                  </a:extLst>
                </a:gridCol>
              </a:tblGrid>
              <a:tr h="554182">
                <a:tc>
                  <a:txBody>
                    <a:bodyPr/>
                    <a:lstStyle/>
                    <a:p>
                      <a:endParaRPr lang="en-US" sz="1600" b="0"/>
                    </a:p>
                  </a:txBody>
                  <a:tcPr marT="41564" marB="41564">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86073">
                <a:tc>
                  <a:txBody>
                    <a:bodyPr/>
                    <a:lstStyle/>
                    <a:p>
                      <a:pPr algn="ctr"/>
                      <a:r>
                        <a:rPr lang="en-US" sz="1600"/>
                        <a:t>Fall </a:t>
                      </a:r>
                      <a:br>
                        <a:rPr lang="en-US" sz="1600"/>
                      </a:br>
                      <a:r>
                        <a:rPr lang="en-US" sz="1600"/>
                        <a:t>2023</a:t>
                      </a:r>
                    </a:p>
                  </a:txBody>
                  <a:tcPr marT="41564" marB="41564"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88133">
                <a:tc>
                  <a:txBody>
                    <a:bodyPr/>
                    <a:lstStyle/>
                    <a:p>
                      <a:pPr algn="ctr"/>
                      <a:r>
                        <a:rPr lang="en-US" sz="1600"/>
                        <a:t>Spring 2024</a:t>
                      </a:r>
                    </a:p>
                  </a:txBody>
                  <a:tcPr marT="41564" marB="4156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5" name="Table 54">
            <a:extLst>
              <a:ext uri="{FF2B5EF4-FFF2-40B4-BE49-F238E27FC236}">
                <a16:creationId xmlns:a16="http://schemas.microsoft.com/office/drawing/2014/main" id="{3EFC4335-EE50-5251-C046-A16D732B0DF8}"/>
              </a:ext>
            </a:extLst>
          </p:cNvPr>
          <p:cNvGraphicFramePr>
            <a:graphicFrameLocks noGrp="1"/>
          </p:cNvGraphicFramePr>
          <p:nvPr/>
        </p:nvGraphicFramePr>
        <p:xfrm>
          <a:off x="1331149" y="2173793"/>
          <a:ext cx="2736243" cy="2928388"/>
        </p:xfrm>
        <a:graphic>
          <a:graphicData uri="http://schemas.openxmlformats.org/drawingml/2006/table">
            <a:tbl>
              <a:tblPr firstRow="1" bandRow="1">
                <a:tableStyleId>{5C22544A-7EE6-4342-B048-85BDC9FD1C3A}</a:tableStyleId>
              </a:tblPr>
              <a:tblGrid>
                <a:gridCol w="2736243">
                  <a:extLst>
                    <a:ext uri="{9D8B030D-6E8A-4147-A177-3AD203B41FA5}">
                      <a16:colId xmlns:a16="http://schemas.microsoft.com/office/drawing/2014/main" val="20001"/>
                    </a:ext>
                  </a:extLst>
                </a:gridCol>
              </a:tblGrid>
              <a:tr h="554182">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1" kern="1200">
                          <a:solidFill>
                            <a:schemeClr val="tx2"/>
                          </a:solidFill>
                          <a:latin typeface="+mn-lt"/>
                          <a:ea typeface="+mn-ea"/>
                          <a:cs typeface="+mn-cs"/>
                        </a:rPr>
                        <a:t>PSAT 8/9</a:t>
                      </a:r>
                    </a:p>
                  </a:txBody>
                  <a:tcPr marT="83127" marB="83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08607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28813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graphicFrame>
        <p:nvGraphicFramePr>
          <p:cNvPr id="56" name="Table 55">
            <a:extLst>
              <a:ext uri="{FF2B5EF4-FFF2-40B4-BE49-F238E27FC236}">
                <a16:creationId xmlns:a16="http://schemas.microsoft.com/office/drawing/2014/main" id="{6D02F989-9C9D-962B-C39F-20803008C5D3}"/>
              </a:ext>
            </a:extLst>
          </p:cNvPr>
          <p:cNvGraphicFramePr>
            <a:graphicFrameLocks noGrp="1"/>
          </p:cNvGraphicFramePr>
          <p:nvPr/>
        </p:nvGraphicFramePr>
        <p:xfrm>
          <a:off x="4049974" y="2173793"/>
          <a:ext cx="2736243" cy="2928388"/>
        </p:xfrm>
        <a:graphic>
          <a:graphicData uri="http://schemas.openxmlformats.org/drawingml/2006/table">
            <a:tbl>
              <a:tblPr firstRow="1" bandRow="1">
                <a:tableStyleId>{5C22544A-7EE6-4342-B048-85BDC9FD1C3A}</a:tableStyleId>
              </a:tblPr>
              <a:tblGrid>
                <a:gridCol w="2736243">
                  <a:extLst>
                    <a:ext uri="{9D8B030D-6E8A-4147-A177-3AD203B41FA5}">
                      <a16:colId xmlns:a16="http://schemas.microsoft.com/office/drawing/2014/main" val="20001"/>
                    </a:ext>
                  </a:extLst>
                </a:gridCol>
              </a:tblGrid>
              <a:tr h="554182">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1" kern="1200">
                          <a:solidFill>
                            <a:schemeClr val="tx2"/>
                          </a:solidFill>
                          <a:latin typeface="+mn-lt"/>
                          <a:ea typeface="+mn-ea"/>
                          <a:cs typeface="+mn-cs"/>
                        </a:rPr>
                        <a:t>PSAT 10</a:t>
                      </a:r>
                    </a:p>
                  </a:txBody>
                  <a:tcPr marT="83127" marB="83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086073">
                <a:tc>
                  <a:txBody>
                    <a:bodyPr/>
                    <a:lstStyle/>
                    <a:p>
                      <a:pPr algn="ctr"/>
                      <a:r>
                        <a:rPr lang="en-US" sz="1500" b="0" baseline="0">
                          <a:solidFill>
                            <a:schemeClr val="tx1"/>
                          </a:solidFill>
                        </a:rPr>
                        <a:t>N/A</a:t>
                      </a: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28813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graphicFrame>
        <p:nvGraphicFramePr>
          <p:cNvPr id="57" name="Table 56">
            <a:extLst>
              <a:ext uri="{FF2B5EF4-FFF2-40B4-BE49-F238E27FC236}">
                <a16:creationId xmlns:a16="http://schemas.microsoft.com/office/drawing/2014/main" id="{30E01A40-E3E5-FDF2-7BE1-46ABC5007381}"/>
              </a:ext>
            </a:extLst>
          </p:cNvPr>
          <p:cNvGraphicFramePr>
            <a:graphicFrameLocks noGrp="1"/>
          </p:cNvGraphicFramePr>
          <p:nvPr/>
        </p:nvGraphicFramePr>
        <p:xfrm>
          <a:off x="6777508" y="2173793"/>
          <a:ext cx="2736243" cy="2928388"/>
        </p:xfrm>
        <a:graphic>
          <a:graphicData uri="http://schemas.openxmlformats.org/drawingml/2006/table">
            <a:tbl>
              <a:tblPr firstRow="1" bandRow="1">
                <a:tableStyleId>{5C22544A-7EE6-4342-B048-85BDC9FD1C3A}</a:tableStyleId>
              </a:tblPr>
              <a:tblGrid>
                <a:gridCol w="2736243">
                  <a:extLst>
                    <a:ext uri="{9D8B030D-6E8A-4147-A177-3AD203B41FA5}">
                      <a16:colId xmlns:a16="http://schemas.microsoft.com/office/drawing/2014/main" val="20001"/>
                    </a:ext>
                  </a:extLst>
                </a:gridCol>
              </a:tblGrid>
              <a:tr h="554182">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1" kern="1200">
                          <a:solidFill>
                            <a:schemeClr val="tx2"/>
                          </a:solidFill>
                          <a:latin typeface="+mn-lt"/>
                          <a:ea typeface="+mn-ea"/>
                          <a:cs typeface="+mn-cs"/>
                        </a:rPr>
                        <a:t>PSAT/NMSQT</a:t>
                      </a:r>
                    </a:p>
                  </a:txBody>
                  <a:tcPr marT="83127" marB="83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08607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288133">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0" baseline="0">
                          <a:solidFill>
                            <a:schemeClr val="tx1"/>
                          </a:solidFill>
                        </a:rPr>
                        <a:t>N/A</a:t>
                      </a: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graphicFrame>
        <p:nvGraphicFramePr>
          <p:cNvPr id="59" name="Table 58">
            <a:extLst>
              <a:ext uri="{FF2B5EF4-FFF2-40B4-BE49-F238E27FC236}">
                <a16:creationId xmlns:a16="http://schemas.microsoft.com/office/drawing/2014/main" id="{E51AA1B4-F3DB-E9E5-D018-F11AA7B8FC66}"/>
              </a:ext>
            </a:extLst>
          </p:cNvPr>
          <p:cNvGraphicFramePr>
            <a:graphicFrameLocks noGrp="1"/>
          </p:cNvGraphicFramePr>
          <p:nvPr/>
        </p:nvGraphicFramePr>
        <p:xfrm>
          <a:off x="9485874" y="2173793"/>
          <a:ext cx="2736243" cy="2928388"/>
        </p:xfrm>
        <a:graphic>
          <a:graphicData uri="http://schemas.openxmlformats.org/drawingml/2006/table">
            <a:tbl>
              <a:tblPr firstRow="1" bandRow="1">
                <a:tableStyleId>{5C22544A-7EE6-4342-B048-85BDC9FD1C3A}</a:tableStyleId>
              </a:tblPr>
              <a:tblGrid>
                <a:gridCol w="2736243">
                  <a:extLst>
                    <a:ext uri="{9D8B030D-6E8A-4147-A177-3AD203B41FA5}">
                      <a16:colId xmlns:a16="http://schemas.microsoft.com/office/drawing/2014/main" val="20001"/>
                    </a:ext>
                  </a:extLst>
                </a:gridCol>
              </a:tblGrid>
              <a:tr h="554182">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1500" b="1" kern="1200">
                          <a:solidFill>
                            <a:schemeClr val="tx2"/>
                          </a:solidFill>
                          <a:latin typeface="+mn-lt"/>
                          <a:ea typeface="+mn-ea"/>
                          <a:cs typeface="+mn-cs"/>
                        </a:rPr>
                        <a:t>SAT</a:t>
                      </a:r>
                      <a:br>
                        <a:rPr lang="en-US" sz="1500" b="1" kern="1200">
                          <a:solidFill>
                            <a:schemeClr val="tx2"/>
                          </a:solidFill>
                          <a:latin typeface="+mn-lt"/>
                          <a:ea typeface="+mn-ea"/>
                          <a:cs typeface="+mn-cs"/>
                        </a:rPr>
                      </a:br>
                      <a:r>
                        <a:rPr lang="en-US" sz="1000" b="1" kern="1200">
                          <a:solidFill>
                            <a:schemeClr val="tx2"/>
                          </a:solidFill>
                          <a:latin typeface="+mn-lt"/>
                          <a:ea typeface="+mn-ea"/>
                          <a:cs typeface="+mn-cs"/>
                        </a:rPr>
                        <a:t>(U.S. Weekend and School Day)</a:t>
                      </a:r>
                      <a:endParaRPr lang="en-US" sz="1500" b="1" kern="1200">
                        <a:solidFill>
                          <a:schemeClr val="tx2"/>
                        </a:solidFill>
                        <a:latin typeface="+mn-lt"/>
                        <a:ea typeface="+mn-ea"/>
                        <a:cs typeface="+mn-cs"/>
                      </a:endParaRPr>
                    </a:p>
                  </a:txBody>
                  <a:tcPr marT="83127" marB="831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08607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288133">
                <a:tc>
                  <a:txBody>
                    <a:bodyPr/>
                    <a:lstStyle/>
                    <a:p>
                      <a:pPr algn="ctr"/>
                      <a:endParaRPr lang="en-US" sz="1500" b="0" baseline="0">
                        <a:solidFill>
                          <a:schemeClr val="tx1"/>
                        </a:solidFill>
                      </a:endParaRPr>
                    </a:p>
                  </a:txBody>
                  <a:tcPr marT="83127" marB="831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a:xfrm>
            <a:off x="375444" y="567058"/>
            <a:ext cx="12070080" cy="435173"/>
          </a:xfrm>
        </p:spPr>
        <p:txBody>
          <a:bodyPr/>
          <a:lstStyle/>
          <a:p>
            <a:r>
              <a:rPr lang="en-US"/>
              <a:t>Transition to Digital</a:t>
            </a:r>
            <a:endParaRPr lang="en-US" b="1"/>
          </a:p>
        </p:txBody>
      </p:sp>
      <p:sp>
        <p:nvSpPr>
          <p:cNvPr id="3" name="TextBox 2">
            <a:extLst>
              <a:ext uri="{FF2B5EF4-FFF2-40B4-BE49-F238E27FC236}">
                <a16:creationId xmlns:a16="http://schemas.microsoft.com/office/drawing/2014/main" id="{4B036BAA-286F-8AF1-4B9F-ACED8E8637CA}"/>
              </a:ext>
            </a:extLst>
          </p:cNvPr>
          <p:cNvSpPr txBox="1"/>
          <p:nvPr/>
        </p:nvSpPr>
        <p:spPr>
          <a:xfrm>
            <a:off x="393405" y="1159641"/>
            <a:ext cx="11408735" cy="349702"/>
          </a:xfrm>
          <a:prstGeom prst="rect">
            <a:avLst/>
          </a:prstGeom>
          <a:noFill/>
        </p:spPr>
        <p:txBody>
          <a:bodyPr wrap="square" lIns="36000" tIns="36000" rIns="36000" bIns="36000" rtlCol="0">
            <a:spAutoFit/>
          </a:bodyPr>
          <a:lstStyle/>
          <a:p>
            <a:r>
              <a:rPr lang="en-US"/>
              <a:t>The SAT Suite of Assessments is transitioning from paper and pencil to a digital format.</a:t>
            </a:r>
          </a:p>
        </p:txBody>
      </p:sp>
      <p:sp>
        <p:nvSpPr>
          <p:cNvPr id="52" name="TextBox 51">
            <a:extLst>
              <a:ext uri="{FF2B5EF4-FFF2-40B4-BE49-F238E27FC236}">
                <a16:creationId xmlns:a16="http://schemas.microsoft.com/office/drawing/2014/main" id="{E7D793D8-905A-D36F-E0D6-DE6D925D323A}"/>
              </a:ext>
            </a:extLst>
          </p:cNvPr>
          <p:cNvSpPr txBox="1"/>
          <p:nvPr/>
        </p:nvSpPr>
        <p:spPr>
          <a:xfrm>
            <a:off x="1967600" y="5496096"/>
            <a:ext cx="875894" cy="369332"/>
          </a:xfrm>
          <a:prstGeom prst="rect">
            <a:avLst/>
          </a:prstGeom>
          <a:noFill/>
        </p:spPr>
        <p:txBody>
          <a:bodyPr wrap="square">
            <a:spAutoFit/>
          </a:bodyPr>
          <a:lstStyle/>
          <a:p>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Digital</a:t>
            </a:r>
          </a:p>
        </p:txBody>
      </p:sp>
      <p:sp>
        <p:nvSpPr>
          <p:cNvPr id="53" name="TextBox 52">
            <a:extLst>
              <a:ext uri="{FF2B5EF4-FFF2-40B4-BE49-F238E27FC236}">
                <a16:creationId xmlns:a16="http://schemas.microsoft.com/office/drawing/2014/main" id="{C1854378-9596-21C2-6B2F-CAACF34414AC}"/>
              </a:ext>
            </a:extLst>
          </p:cNvPr>
          <p:cNvSpPr txBox="1"/>
          <p:nvPr/>
        </p:nvSpPr>
        <p:spPr>
          <a:xfrm>
            <a:off x="4034382" y="5496096"/>
            <a:ext cx="1994277" cy="369332"/>
          </a:xfrm>
          <a:prstGeom prst="rect">
            <a:avLst/>
          </a:prstGeom>
          <a:noFill/>
        </p:spPr>
        <p:txBody>
          <a:bodyPr wrap="square">
            <a:spAutoFit/>
          </a:bodyPr>
          <a:lstStyle/>
          <a:p>
            <a:r>
              <a:rPr lang="en-US" sz="1800" b="0" baseline="0">
                <a:latin typeface="Roboto" panose="02000000000000000000" pitchFamily="2" charset="0"/>
                <a:ea typeface="Roboto" panose="02000000000000000000" pitchFamily="2" charset="0"/>
                <a:cs typeface="Roboto" panose="02000000000000000000" pitchFamily="2" charset="0"/>
              </a:rPr>
              <a:t>Paper and </a:t>
            </a:r>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pencil</a:t>
            </a:r>
          </a:p>
        </p:txBody>
      </p:sp>
      <p:pic>
        <p:nvPicPr>
          <p:cNvPr id="4" name="Picture 3">
            <a:extLst>
              <a:ext uri="{FF2B5EF4-FFF2-40B4-BE49-F238E27FC236}">
                <a16:creationId xmlns:a16="http://schemas.microsoft.com/office/drawing/2014/main" id="{5737EE51-EC9B-C31B-87B1-171C5FBB4F66}"/>
              </a:ext>
            </a:extLst>
          </p:cNvPr>
          <p:cNvPicPr>
            <a:picLocks noChangeAspect="1"/>
          </p:cNvPicPr>
          <p:nvPr/>
        </p:nvPicPr>
        <p:blipFill>
          <a:blip r:embed="rId3"/>
          <a:stretch>
            <a:fillRect/>
          </a:stretch>
        </p:blipFill>
        <p:spPr>
          <a:xfrm>
            <a:off x="7602292" y="2915253"/>
            <a:ext cx="1057048" cy="696309"/>
          </a:xfrm>
          <a:prstGeom prst="rect">
            <a:avLst/>
          </a:prstGeom>
        </p:spPr>
      </p:pic>
      <p:pic>
        <p:nvPicPr>
          <p:cNvPr id="5" name="Picture 4">
            <a:extLst>
              <a:ext uri="{FF2B5EF4-FFF2-40B4-BE49-F238E27FC236}">
                <a16:creationId xmlns:a16="http://schemas.microsoft.com/office/drawing/2014/main" id="{01C5B5BC-56B1-3C93-8A31-C32C96E1A353}"/>
              </a:ext>
            </a:extLst>
          </p:cNvPr>
          <p:cNvPicPr>
            <a:picLocks noChangeAspect="1"/>
          </p:cNvPicPr>
          <p:nvPr/>
        </p:nvPicPr>
        <p:blipFill>
          <a:blip r:embed="rId3"/>
          <a:stretch>
            <a:fillRect/>
          </a:stretch>
        </p:blipFill>
        <p:spPr>
          <a:xfrm>
            <a:off x="2156234" y="2915253"/>
            <a:ext cx="1057048" cy="696309"/>
          </a:xfrm>
          <a:prstGeom prst="rect">
            <a:avLst/>
          </a:prstGeom>
        </p:spPr>
      </p:pic>
      <p:pic>
        <p:nvPicPr>
          <p:cNvPr id="6" name="Picture 5">
            <a:extLst>
              <a:ext uri="{FF2B5EF4-FFF2-40B4-BE49-F238E27FC236}">
                <a16:creationId xmlns:a16="http://schemas.microsoft.com/office/drawing/2014/main" id="{D8B6C2DA-0675-5CB0-98E9-F6E5A5F40F0C}"/>
              </a:ext>
            </a:extLst>
          </p:cNvPr>
          <p:cNvPicPr>
            <a:picLocks noChangeAspect="1"/>
          </p:cNvPicPr>
          <p:nvPr/>
        </p:nvPicPr>
        <p:blipFill>
          <a:blip r:embed="rId3"/>
          <a:stretch>
            <a:fillRect/>
          </a:stretch>
        </p:blipFill>
        <p:spPr>
          <a:xfrm>
            <a:off x="2156234" y="4112042"/>
            <a:ext cx="1057048" cy="696309"/>
          </a:xfrm>
          <a:prstGeom prst="rect">
            <a:avLst/>
          </a:prstGeom>
        </p:spPr>
      </p:pic>
      <p:pic>
        <p:nvPicPr>
          <p:cNvPr id="12" name="Picture 11">
            <a:extLst>
              <a:ext uri="{FF2B5EF4-FFF2-40B4-BE49-F238E27FC236}">
                <a16:creationId xmlns:a16="http://schemas.microsoft.com/office/drawing/2014/main" id="{B9858E2A-CEEE-D3D5-6CA9-F27CFCCC03A4}"/>
              </a:ext>
            </a:extLst>
          </p:cNvPr>
          <p:cNvPicPr>
            <a:picLocks noChangeAspect="1"/>
          </p:cNvPicPr>
          <p:nvPr/>
        </p:nvPicPr>
        <p:blipFill>
          <a:blip r:embed="rId3"/>
          <a:stretch>
            <a:fillRect/>
          </a:stretch>
        </p:blipFill>
        <p:spPr>
          <a:xfrm>
            <a:off x="4885987" y="4112042"/>
            <a:ext cx="1057048" cy="696309"/>
          </a:xfrm>
          <a:prstGeom prst="rect">
            <a:avLst/>
          </a:prstGeom>
        </p:spPr>
      </p:pic>
      <p:pic>
        <p:nvPicPr>
          <p:cNvPr id="14" name="Picture 13">
            <a:extLst>
              <a:ext uri="{FF2B5EF4-FFF2-40B4-BE49-F238E27FC236}">
                <a16:creationId xmlns:a16="http://schemas.microsoft.com/office/drawing/2014/main" id="{F45B484A-320F-344B-1E89-2FA3F5863F9A}"/>
              </a:ext>
            </a:extLst>
          </p:cNvPr>
          <p:cNvPicPr>
            <a:picLocks noChangeAspect="1"/>
          </p:cNvPicPr>
          <p:nvPr/>
        </p:nvPicPr>
        <p:blipFill>
          <a:blip r:embed="rId3"/>
          <a:stretch>
            <a:fillRect/>
          </a:stretch>
        </p:blipFill>
        <p:spPr>
          <a:xfrm>
            <a:off x="10278257" y="4112042"/>
            <a:ext cx="1057048" cy="696309"/>
          </a:xfrm>
          <a:prstGeom prst="rect">
            <a:avLst/>
          </a:prstGeom>
        </p:spPr>
      </p:pic>
      <p:pic>
        <p:nvPicPr>
          <p:cNvPr id="17" name="Picture 16">
            <a:extLst>
              <a:ext uri="{FF2B5EF4-FFF2-40B4-BE49-F238E27FC236}">
                <a16:creationId xmlns:a16="http://schemas.microsoft.com/office/drawing/2014/main" id="{F9E10A2D-6A42-3380-003A-8E1ABB120E27}"/>
              </a:ext>
            </a:extLst>
          </p:cNvPr>
          <p:cNvPicPr>
            <a:picLocks noChangeAspect="1"/>
          </p:cNvPicPr>
          <p:nvPr/>
        </p:nvPicPr>
        <p:blipFill>
          <a:blip r:embed="rId4"/>
          <a:stretch>
            <a:fillRect/>
          </a:stretch>
        </p:blipFill>
        <p:spPr>
          <a:xfrm>
            <a:off x="10506568" y="2864962"/>
            <a:ext cx="722732" cy="773025"/>
          </a:xfrm>
          <a:prstGeom prst="rect">
            <a:avLst/>
          </a:prstGeom>
        </p:spPr>
      </p:pic>
      <p:pic>
        <p:nvPicPr>
          <p:cNvPr id="18" name="Picture 17">
            <a:extLst>
              <a:ext uri="{FF2B5EF4-FFF2-40B4-BE49-F238E27FC236}">
                <a16:creationId xmlns:a16="http://schemas.microsoft.com/office/drawing/2014/main" id="{C2241D02-5F35-DAF1-FCE8-FE0FD92F42C3}"/>
              </a:ext>
            </a:extLst>
          </p:cNvPr>
          <p:cNvPicPr>
            <a:picLocks noChangeAspect="1"/>
          </p:cNvPicPr>
          <p:nvPr/>
        </p:nvPicPr>
        <p:blipFill>
          <a:blip r:embed="rId3"/>
          <a:stretch>
            <a:fillRect/>
          </a:stretch>
        </p:blipFill>
        <p:spPr>
          <a:xfrm>
            <a:off x="1470434" y="5520842"/>
            <a:ext cx="494115" cy="325488"/>
          </a:xfrm>
          <a:prstGeom prst="rect">
            <a:avLst/>
          </a:prstGeom>
        </p:spPr>
      </p:pic>
      <p:pic>
        <p:nvPicPr>
          <p:cNvPr id="19" name="Picture 18">
            <a:extLst>
              <a:ext uri="{FF2B5EF4-FFF2-40B4-BE49-F238E27FC236}">
                <a16:creationId xmlns:a16="http://schemas.microsoft.com/office/drawing/2014/main" id="{30356422-7AEF-213A-41F7-82B63A84C458}"/>
              </a:ext>
            </a:extLst>
          </p:cNvPr>
          <p:cNvPicPr>
            <a:picLocks noChangeAspect="1"/>
          </p:cNvPicPr>
          <p:nvPr/>
        </p:nvPicPr>
        <p:blipFill>
          <a:blip r:embed="rId4"/>
          <a:stretch>
            <a:fillRect/>
          </a:stretch>
        </p:blipFill>
        <p:spPr>
          <a:xfrm>
            <a:off x="3693620" y="5500087"/>
            <a:ext cx="337840" cy="361349"/>
          </a:xfrm>
          <a:prstGeom prst="rect">
            <a:avLst/>
          </a:prstGeom>
        </p:spPr>
      </p:pic>
    </p:spTree>
    <p:extLst>
      <p:ext uri="{BB962C8B-B14F-4D97-AF65-F5344CB8AC3E}">
        <p14:creationId xmlns:p14="http://schemas.microsoft.com/office/powerpoint/2010/main" val="297502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SAT Suite: </a:t>
            </a:r>
            <a:r>
              <a:rPr lang="en-US" b="1"/>
              <a:t>What’s staying the same?</a:t>
            </a:r>
            <a:endParaRPr lang="en-US"/>
          </a:p>
        </p:txBody>
      </p: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
        <p:nvSpPr>
          <p:cNvPr id="38" name="Rectangle 37"/>
          <p:cNvSpPr/>
          <p:nvPr/>
        </p:nvSpPr>
        <p:spPr>
          <a:xfrm>
            <a:off x="375444" y="1369535"/>
            <a:ext cx="5962294" cy="5049676"/>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2064" tIns="274320" rIns="36000" bIns="36000" rtlCol="0" anchor="t">
            <a:normAutofit/>
          </a:bodyPr>
          <a:lstStyle/>
          <a:p>
            <a:endParaRPr lang="en-US" sz="2400" b="1">
              <a:solidFill>
                <a:schemeClr val="tx1"/>
              </a:solidFill>
              <a:latin typeface="+mj-lt"/>
            </a:endParaRPr>
          </a:p>
        </p:txBody>
      </p:sp>
      <p:sp>
        <p:nvSpPr>
          <p:cNvPr id="40" name="Rectangle 39"/>
          <p:cNvSpPr/>
          <p:nvPr/>
        </p:nvSpPr>
        <p:spPr>
          <a:xfrm>
            <a:off x="2045284" y="1947443"/>
            <a:ext cx="3656270" cy="1107996"/>
          </a:xfrm>
          <a:prstGeom prst="rect">
            <a:avLst/>
          </a:prstGeom>
        </p:spPr>
        <p:txBody>
          <a:bodyPr wrap="square" lIns="0" tIns="0" rIns="0" bIns="0" anchor="ctr">
            <a:spAutoFit/>
          </a:bodyPr>
          <a:lstStyle/>
          <a:p>
            <a:pPr defTabSz="755581">
              <a:spcBef>
                <a:spcPct val="0"/>
              </a:spcBef>
              <a:spcAft>
                <a:spcPts val="2400"/>
              </a:spcAft>
              <a:buClr>
                <a:schemeClr val="tx1"/>
              </a:buClr>
              <a:defRPr/>
            </a:pPr>
            <a:r>
              <a:rPr lang="en-US">
                <a:solidFill>
                  <a:srgbClr val="1E1E1E"/>
                </a:solidFill>
                <a:latin typeface="Arial" panose="020B0604020202020204" pitchFamily="34" charset="0"/>
                <a:cs typeface="Arial" panose="020B0604020202020204" pitchFamily="34" charset="0"/>
              </a:rPr>
              <a:t>The digital SAT Suite will continue to measure the knowledge and skills that </a:t>
            </a:r>
            <a:r>
              <a:rPr lang="en-US" b="1">
                <a:solidFill>
                  <a:srgbClr val="029CDE"/>
                </a:solidFill>
                <a:latin typeface="Arial" panose="020B0604020202020204" pitchFamily="34" charset="0"/>
                <a:cs typeface="Arial" panose="020B0604020202020204" pitchFamily="34" charset="0"/>
              </a:rPr>
              <a:t>matter most for college and career readiness</a:t>
            </a:r>
          </a:p>
        </p:txBody>
      </p:sp>
      <p:sp>
        <p:nvSpPr>
          <p:cNvPr id="43" name="Rectangle 42"/>
          <p:cNvSpPr/>
          <p:nvPr/>
        </p:nvSpPr>
        <p:spPr>
          <a:xfrm>
            <a:off x="2045283" y="3637946"/>
            <a:ext cx="3783713" cy="553998"/>
          </a:xfrm>
          <a:prstGeom prst="rect">
            <a:avLst/>
          </a:prstGeom>
        </p:spPr>
        <p:txBody>
          <a:bodyPr wrap="square" lIns="0" tIns="0" rIns="0" bIns="0" anchor="ctr">
            <a:spAutoFit/>
          </a:bodyPr>
          <a:lstStyle/>
          <a:p>
            <a:pPr defTabSz="755581">
              <a:spcBef>
                <a:spcPct val="0"/>
              </a:spcBef>
              <a:spcAft>
                <a:spcPts val="2400"/>
              </a:spcAft>
              <a:buClr>
                <a:schemeClr val="tx1"/>
              </a:buClr>
              <a:defRPr/>
            </a:pPr>
            <a:r>
              <a:rPr lang="en-US">
                <a:latin typeface="Arial" panose="020B0604020202020204" pitchFamily="34" charset="0"/>
                <a:cs typeface="Arial" panose="020B0604020202020204" pitchFamily="34" charset="0"/>
              </a:rPr>
              <a:t>The digital SAT Suite will keep </a:t>
            </a:r>
            <a:r>
              <a:rPr lang="en-US" b="1">
                <a:solidFill>
                  <a:srgbClr val="029CDE"/>
                </a:solidFill>
                <a:latin typeface="Arial" panose="020B0604020202020204" pitchFamily="34" charset="0"/>
                <a:cs typeface="Arial" panose="020B0604020202020204" pitchFamily="34" charset="0"/>
              </a:rPr>
              <a:t>the same scoring scale</a:t>
            </a:r>
            <a:endParaRPr lang="en-US">
              <a:solidFill>
                <a:srgbClr val="029CDE"/>
              </a:solidFill>
              <a:latin typeface="Arial" panose="020B0604020202020204" pitchFamily="34" charset="0"/>
              <a:cs typeface="Arial" panose="020B0604020202020204" pitchFamily="34" charset="0"/>
            </a:endParaRPr>
          </a:p>
        </p:txBody>
      </p:sp>
      <p:sp>
        <p:nvSpPr>
          <p:cNvPr id="51" name="Rectangle 50"/>
          <p:cNvSpPr/>
          <p:nvPr/>
        </p:nvSpPr>
        <p:spPr>
          <a:xfrm>
            <a:off x="2045283" y="4816520"/>
            <a:ext cx="3783713" cy="1107996"/>
          </a:xfrm>
          <a:prstGeom prst="rect">
            <a:avLst/>
          </a:prstGeom>
        </p:spPr>
        <p:txBody>
          <a:bodyPr wrap="square" lIns="0" tIns="0" rIns="0" bIns="0" anchor="ctr">
            <a:spAutoFit/>
          </a:bodyPr>
          <a:lstStyle/>
          <a:p>
            <a:pPr defTabSz="755581">
              <a:spcBef>
                <a:spcPct val="0"/>
              </a:spcBef>
              <a:spcAft>
                <a:spcPts val="2400"/>
              </a:spcAft>
              <a:buClr>
                <a:schemeClr val="tx1"/>
              </a:buClr>
              <a:defRPr/>
            </a:pPr>
            <a:r>
              <a:rPr lang="en-US">
                <a:solidFill>
                  <a:srgbClr val="1E1E1E"/>
                </a:solidFill>
                <a:latin typeface="Arial" panose="020B0604020202020204" pitchFamily="34" charset="0"/>
                <a:cs typeface="Arial" panose="020B0604020202020204" pitchFamily="34" charset="0"/>
              </a:rPr>
              <a:t>The digital SAT Suite will still be </a:t>
            </a:r>
            <a:r>
              <a:rPr lang="en-US" b="1">
                <a:solidFill>
                  <a:srgbClr val="029CDE"/>
                </a:solidFill>
                <a:latin typeface="Arial" panose="020B0604020202020204" pitchFamily="34" charset="0"/>
                <a:cs typeface="Arial" panose="020B0604020202020204" pitchFamily="34" charset="0"/>
              </a:rPr>
              <a:t>administered in a school or in a test center</a:t>
            </a:r>
            <a:r>
              <a:rPr lang="en-US" b="1">
                <a:solidFill>
                  <a:srgbClr val="006298"/>
                </a:solidFill>
                <a:latin typeface="Arial" panose="020B0604020202020204" pitchFamily="34" charset="0"/>
                <a:cs typeface="Arial" panose="020B0604020202020204" pitchFamily="34" charset="0"/>
              </a:rPr>
              <a:t> </a:t>
            </a:r>
            <a:r>
              <a:rPr lang="en-US">
                <a:solidFill>
                  <a:srgbClr val="1E1E1E"/>
                </a:solidFill>
                <a:latin typeface="Arial" panose="020B0604020202020204" pitchFamily="34" charset="0"/>
                <a:cs typeface="Arial" panose="020B0604020202020204" pitchFamily="34" charset="0"/>
              </a:rPr>
              <a:t>with a proctor present (not at home)</a:t>
            </a:r>
          </a:p>
        </p:txBody>
      </p:sp>
      <p:sp>
        <p:nvSpPr>
          <p:cNvPr id="53" name="Rectangle 52"/>
          <p:cNvSpPr/>
          <p:nvPr/>
        </p:nvSpPr>
        <p:spPr>
          <a:xfrm>
            <a:off x="6484582" y="1369535"/>
            <a:ext cx="5962294" cy="5049676"/>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2064" tIns="274320" rIns="36000" bIns="36000" rtlCol="0" anchor="t">
            <a:normAutofit/>
          </a:bodyPr>
          <a:lstStyle/>
          <a:p>
            <a:endParaRPr lang="en-US" sz="2400" b="1">
              <a:solidFill>
                <a:schemeClr val="tx1"/>
              </a:solidFill>
              <a:latin typeface="+mj-lt"/>
            </a:endParaRPr>
          </a:p>
        </p:txBody>
      </p:sp>
      <p:sp>
        <p:nvSpPr>
          <p:cNvPr id="57" name="Rectangle 56"/>
          <p:cNvSpPr/>
          <p:nvPr/>
        </p:nvSpPr>
        <p:spPr>
          <a:xfrm>
            <a:off x="8154421" y="2224442"/>
            <a:ext cx="3783713" cy="553998"/>
          </a:xfrm>
          <a:prstGeom prst="rect">
            <a:avLst/>
          </a:prstGeom>
        </p:spPr>
        <p:txBody>
          <a:bodyPr wrap="square" lIns="0" tIns="0" rIns="0" bIns="0" anchor="ctr">
            <a:spAutoFit/>
          </a:bodyPr>
          <a:lstStyle/>
          <a:p>
            <a:pPr defTabSz="755581">
              <a:spcBef>
                <a:spcPct val="0"/>
              </a:spcBef>
              <a:spcAft>
                <a:spcPts val="2400"/>
              </a:spcAft>
              <a:buClr>
                <a:schemeClr val="tx1"/>
              </a:buClr>
              <a:defRPr/>
            </a:pPr>
            <a:r>
              <a:rPr lang="en-US">
                <a:solidFill>
                  <a:srgbClr val="1E1E1E"/>
                </a:solidFill>
                <a:latin typeface="Arial" panose="020B0604020202020204" pitchFamily="34" charset="0"/>
                <a:cs typeface="Arial" panose="020B0604020202020204" pitchFamily="34" charset="0"/>
              </a:rPr>
              <a:t>Students will still have </a:t>
            </a:r>
            <a:r>
              <a:rPr lang="en-US" b="1">
                <a:solidFill>
                  <a:srgbClr val="029CDE"/>
                </a:solidFill>
                <a:latin typeface="Arial" panose="020B0604020202020204" pitchFamily="34" charset="0"/>
                <a:cs typeface="Arial" panose="020B0604020202020204" pitchFamily="34" charset="0"/>
              </a:rPr>
              <a:t>free, </a:t>
            </a:r>
            <a:br>
              <a:rPr lang="en-US" b="1">
                <a:solidFill>
                  <a:srgbClr val="029CDE"/>
                </a:solidFill>
                <a:latin typeface="Arial" panose="020B0604020202020204" pitchFamily="34" charset="0"/>
                <a:cs typeface="Arial" panose="020B0604020202020204" pitchFamily="34" charset="0"/>
              </a:rPr>
            </a:br>
            <a:r>
              <a:rPr lang="en-US" b="1">
                <a:solidFill>
                  <a:srgbClr val="029CDE"/>
                </a:solidFill>
                <a:latin typeface="Arial" panose="020B0604020202020204" pitchFamily="34" charset="0"/>
                <a:cs typeface="Arial" panose="020B0604020202020204" pitchFamily="34" charset="0"/>
              </a:rPr>
              <a:t>world-class practice resources </a:t>
            </a:r>
          </a:p>
        </p:txBody>
      </p:sp>
      <p:sp>
        <p:nvSpPr>
          <p:cNvPr id="58" name="Rectangle 57"/>
          <p:cNvSpPr/>
          <p:nvPr/>
        </p:nvSpPr>
        <p:spPr>
          <a:xfrm>
            <a:off x="8154421" y="3360947"/>
            <a:ext cx="3783713" cy="1107996"/>
          </a:xfrm>
          <a:prstGeom prst="rect">
            <a:avLst/>
          </a:prstGeom>
        </p:spPr>
        <p:txBody>
          <a:bodyPr wrap="square" lIns="0" tIns="0" rIns="0" bIns="0" anchor="ctr">
            <a:spAutoFit/>
          </a:bodyPr>
          <a:lstStyle/>
          <a:p>
            <a:pPr defTabSz="755581">
              <a:spcBef>
                <a:spcPct val="0"/>
              </a:spcBef>
              <a:spcAft>
                <a:spcPts val="2400"/>
              </a:spcAft>
              <a:buClr>
                <a:schemeClr val="tx1"/>
              </a:buClr>
              <a:defRPr/>
            </a:pPr>
            <a:r>
              <a:rPr lang="en-US">
                <a:solidFill>
                  <a:srgbClr val="1E1E1E"/>
                </a:solidFill>
                <a:latin typeface="Arial" panose="020B0604020202020204" pitchFamily="34" charset="0"/>
                <a:cs typeface="Arial" panose="020B0604020202020204" pitchFamily="34" charset="0"/>
              </a:rPr>
              <a:t>Students will continue to connect directly to </a:t>
            </a:r>
            <a:r>
              <a:rPr lang="en-US" b="1">
                <a:solidFill>
                  <a:srgbClr val="029CDE"/>
                </a:solidFill>
                <a:latin typeface="Arial" panose="020B0604020202020204" pitchFamily="34" charset="0"/>
                <a:cs typeface="Arial" panose="020B0604020202020204" pitchFamily="34" charset="0"/>
              </a:rPr>
              <a:t>scholarships and College Board National Recognition Programs</a:t>
            </a:r>
          </a:p>
        </p:txBody>
      </p:sp>
      <p:sp>
        <p:nvSpPr>
          <p:cNvPr id="59" name="Rectangle 58"/>
          <p:cNvSpPr/>
          <p:nvPr/>
        </p:nvSpPr>
        <p:spPr>
          <a:xfrm>
            <a:off x="8154421" y="4955020"/>
            <a:ext cx="3783713" cy="830997"/>
          </a:xfrm>
          <a:prstGeom prst="rect">
            <a:avLst/>
          </a:prstGeom>
        </p:spPr>
        <p:txBody>
          <a:bodyPr wrap="square" lIns="0" tIns="0" rIns="0" bIns="0" anchor="ctr">
            <a:spAutoFit/>
          </a:bodyPr>
          <a:lstStyle/>
          <a:p>
            <a:pPr defTabSz="755581">
              <a:spcBef>
                <a:spcPct val="0"/>
              </a:spcBef>
              <a:spcAft>
                <a:spcPts val="2400"/>
              </a:spcAft>
              <a:buClr>
                <a:schemeClr val="tx1"/>
              </a:buClr>
              <a:defRPr/>
            </a:pPr>
            <a:r>
              <a:rPr lang="en-US" b="1">
                <a:solidFill>
                  <a:srgbClr val="029CDE"/>
                </a:solidFill>
                <a:latin typeface="Arial" panose="020B0604020202020204" pitchFamily="34" charset="0"/>
                <a:cs typeface="Arial" panose="020B0604020202020204" pitchFamily="34" charset="0"/>
              </a:rPr>
              <a:t>All students will be supported</a:t>
            </a:r>
            <a:r>
              <a:rPr lang="en-US">
                <a:solidFill>
                  <a:srgbClr val="1E1E1E"/>
                </a:solidFill>
                <a:latin typeface="Arial" panose="020B0604020202020204" pitchFamily="34" charset="0"/>
                <a:cs typeface="Arial" panose="020B0604020202020204" pitchFamily="34" charset="0"/>
              </a:rPr>
              <a:t>, including those who receive accommodations on test </a:t>
            </a:r>
            <a:r>
              <a:rPr lang="en-US">
                <a:latin typeface="Arial" panose="020B0604020202020204" pitchFamily="34" charset="0"/>
                <a:cs typeface="Arial" panose="020B0604020202020204" pitchFamily="34" charset="0"/>
              </a:rPr>
              <a:t>day </a:t>
            </a:r>
          </a:p>
        </p:txBody>
      </p:sp>
      <p:grpSp>
        <p:nvGrpSpPr>
          <p:cNvPr id="3" name="Group 2">
            <a:extLst>
              <a:ext uri="{FF2B5EF4-FFF2-40B4-BE49-F238E27FC236}">
                <a16:creationId xmlns:a16="http://schemas.microsoft.com/office/drawing/2014/main" id="{A350620C-B2E2-4A08-31F3-4FCB9D7ACDE8}"/>
              </a:ext>
            </a:extLst>
          </p:cNvPr>
          <p:cNvGrpSpPr/>
          <p:nvPr/>
        </p:nvGrpSpPr>
        <p:grpSpPr>
          <a:xfrm>
            <a:off x="7017348" y="3503847"/>
            <a:ext cx="819941" cy="822197"/>
            <a:chOff x="10598717" y="1878092"/>
            <a:chExt cx="732932" cy="734949"/>
          </a:xfrm>
        </p:grpSpPr>
        <p:sp>
          <p:nvSpPr>
            <p:cNvPr id="4" name="Oval 3">
              <a:extLst>
                <a:ext uri="{FF2B5EF4-FFF2-40B4-BE49-F238E27FC236}">
                  <a16:creationId xmlns:a16="http://schemas.microsoft.com/office/drawing/2014/main" id="{0944E666-CD1A-EEA6-63A8-DBCF2B831786}"/>
                </a:ext>
              </a:extLst>
            </p:cNvPr>
            <p:cNvSpPr/>
            <p:nvPr/>
          </p:nvSpPr>
          <p:spPr>
            <a:xfrm>
              <a:off x="10598717" y="188152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6" name="Picture 5">
              <a:extLst>
                <a:ext uri="{FF2B5EF4-FFF2-40B4-BE49-F238E27FC236}">
                  <a16:creationId xmlns:a16="http://schemas.microsoft.com/office/drawing/2014/main" id="{C5BBDB5C-617B-F501-5CEC-F05CECF3E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129" y="1878092"/>
              <a:ext cx="731520" cy="726861"/>
            </a:xfrm>
            <a:prstGeom prst="rect">
              <a:avLst/>
            </a:prstGeom>
          </p:spPr>
        </p:pic>
      </p:grpSp>
      <p:grpSp>
        <p:nvGrpSpPr>
          <p:cNvPr id="7" name="Group 6">
            <a:extLst>
              <a:ext uri="{FF2B5EF4-FFF2-40B4-BE49-F238E27FC236}">
                <a16:creationId xmlns:a16="http://schemas.microsoft.com/office/drawing/2014/main" id="{41DBF9E6-EE51-900E-58C5-9A3CA7FC33B1}"/>
              </a:ext>
            </a:extLst>
          </p:cNvPr>
          <p:cNvGrpSpPr/>
          <p:nvPr/>
        </p:nvGrpSpPr>
        <p:grpSpPr>
          <a:xfrm>
            <a:off x="857893" y="4960602"/>
            <a:ext cx="827006" cy="819833"/>
            <a:chOff x="3745202" y="2611162"/>
            <a:chExt cx="739248" cy="732836"/>
          </a:xfrm>
        </p:grpSpPr>
        <p:sp>
          <p:nvSpPr>
            <p:cNvPr id="8" name="Oval 7">
              <a:extLst>
                <a:ext uri="{FF2B5EF4-FFF2-40B4-BE49-F238E27FC236}">
                  <a16:creationId xmlns:a16="http://schemas.microsoft.com/office/drawing/2014/main" id="{000419F2-BD20-0F32-603C-FC998D3E8ED8}"/>
                </a:ext>
              </a:extLst>
            </p:cNvPr>
            <p:cNvSpPr/>
            <p:nvPr/>
          </p:nvSpPr>
          <p:spPr>
            <a:xfrm>
              <a:off x="3745202" y="2612478"/>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9" name="Picture 8">
              <a:extLst>
                <a:ext uri="{FF2B5EF4-FFF2-40B4-BE49-F238E27FC236}">
                  <a16:creationId xmlns:a16="http://schemas.microsoft.com/office/drawing/2014/main" id="{90DE0775-D6E0-B8C4-85E5-51DFAD0B5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8241" y="2611162"/>
              <a:ext cx="736209" cy="731520"/>
            </a:xfrm>
            <a:prstGeom prst="rect">
              <a:avLst/>
            </a:prstGeom>
          </p:spPr>
        </p:pic>
      </p:grpSp>
      <p:grpSp>
        <p:nvGrpSpPr>
          <p:cNvPr id="10" name="Group 9">
            <a:extLst>
              <a:ext uri="{FF2B5EF4-FFF2-40B4-BE49-F238E27FC236}">
                <a16:creationId xmlns:a16="http://schemas.microsoft.com/office/drawing/2014/main" id="{694DFAEC-CDC0-9BB6-C781-F97FA830DD57}"/>
              </a:ext>
            </a:extLst>
          </p:cNvPr>
          <p:cNvGrpSpPr/>
          <p:nvPr/>
        </p:nvGrpSpPr>
        <p:grpSpPr>
          <a:xfrm>
            <a:off x="7010711" y="2089961"/>
            <a:ext cx="826578" cy="822960"/>
            <a:chOff x="1774912" y="3627494"/>
            <a:chExt cx="738865" cy="735631"/>
          </a:xfrm>
        </p:grpSpPr>
        <p:sp>
          <p:nvSpPr>
            <p:cNvPr id="11" name="Oval 10">
              <a:extLst>
                <a:ext uri="{FF2B5EF4-FFF2-40B4-BE49-F238E27FC236}">
                  <a16:creationId xmlns:a16="http://schemas.microsoft.com/office/drawing/2014/main" id="{FBAA2ECB-475B-D6E5-B048-CB8AF6142E63}"/>
                </a:ext>
              </a:extLst>
            </p:cNvPr>
            <p:cNvSpPr/>
            <p:nvPr/>
          </p:nvSpPr>
          <p:spPr>
            <a:xfrm>
              <a:off x="1774912" y="3627494"/>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2" name="Picture 11">
              <a:extLst>
                <a:ext uri="{FF2B5EF4-FFF2-40B4-BE49-F238E27FC236}">
                  <a16:creationId xmlns:a16="http://schemas.microsoft.com/office/drawing/2014/main" id="{77CFE4F7-6A22-8E2C-D549-8CA831E61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568" y="3631605"/>
              <a:ext cx="736209" cy="731520"/>
            </a:xfrm>
            <a:prstGeom prst="rect">
              <a:avLst/>
            </a:prstGeom>
          </p:spPr>
        </p:pic>
      </p:grpSp>
      <p:grpSp>
        <p:nvGrpSpPr>
          <p:cNvPr id="13" name="Group 12">
            <a:extLst>
              <a:ext uri="{FF2B5EF4-FFF2-40B4-BE49-F238E27FC236}">
                <a16:creationId xmlns:a16="http://schemas.microsoft.com/office/drawing/2014/main" id="{BF16425A-6D02-2271-D484-44A1862E0C45}"/>
              </a:ext>
            </a:extLst>
          </p:cNvPr>
          <p:cNvGrpSpPr/>
          <p:nvPr/>
        </p:nvGrpSpPr>
        <p:grpSpPr>
          <a:xfrm>
            <a:off x="850881" y="3503465"/>
            <a:ext cx="827006" cy="822960"/>
            <a:chOff x="3745202" y="4575025"/>
            <a:chExt cx="739248" cy="735631"/>
          </a:xfrm>
        </p:grpSpPr>
        <p:sp>
          <p:nvSpPr>
            <p:cNvPr id="14" name="Oval 13">
              <a:extLst>
                <a:ext uri="{FF2B5EF4-FFF2-40B4-BE49-F238E27FC236}">
                  <a16:creationId xmlns:a16="http://schemas.microsoft.com/office/drawing/2014/main" id="{5F691F3E-0A34-7BDA-54FC-C5F14461397D}"/>
                </a:ext>
              </a:extLst>
            </p:cNvPr>
            <p:cNvSpPr/>
            <p:nvPr/>
          </p:nvSpPr>
          <p:spPr>
            <a:xfrm>
              <a:off x="3745202" y="4575025"/>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5" name="Picture 14">
              <a:extLst>
                <a:ext uri="{FF2B5EF4-FFF2-40B4-BE49-F238E27FC236}">
                  <a16:creationId xmlns:a16="http://schemas.microsoft.com/office/drawing/2014/main" id="{01566B13-094F-223A-4E19-B84584963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8241" y="4579136"/>
              <a:ext cx="736209" cy="731520"/>
            </a:xfrm>
            <a:prstGeom prst="rect">
              <a:avLst/>
            </a:prstGeom>
          </p:spPr>
        </p:pic>
      </p:grpSp>
      <p:grpSp>
        <p:nvGrpSpPr>
          <p:cNvPr id="16" name="Group 15">
            <a:extLst>
              <a:ext uri="{FF2B5EF4-FFF2-40B4-BE49-F238E27FC236}">
                <a16:creationId xmlns:a16="http://schemas.microsoft.com/office/drawing/2014/main" id="{E59F9D29-83BD-F0F5-E34C-0314C07095A9}"/>
              </a:ext>
            </a:extLst>
          </p:cNvPr>
          <p:cNvGrpSpPr/>
          <p:nvPr/>
        </p:nvGrpSpPr>
        <p:grpSpPr>
          <a:xfrm>
            <a:off x="856591" y="2089961"/>
            <a:ext cx="826608" cy="822960"/>
            <a:chOff x="7665152" y="4575025"/>
            <a:chExt cx="738892" cy="735631"/>
          </a:xfrm>
        </p:grpSpPr>
        <p:sp>
          <p:nvSpPr>
            <p:cNvPr id="17" name="Oval 16">
              <a:extLst>
                <a:ext uri="{FF2B5EF4-FFF2-40B4-BE49-F238E27FC236}">
                  <a16:creationId xmlns:a16="http://schemas.microsoft.com/office/drawing/2014/main" id="{27EA7E7E-2668-F814-F1D7-B0AF29891F7F}"/>
                </a:ext>
              </a:extLst>
            </p:cNvPr>
            <p:cNvSpPr/>
            <p:nvPr/>
          </p:nvSpPr>
          <p:spPr>
            <a:xfrm>
              <a:off x="7665152" y="4575025"/>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18" name="Picture 17">
              <a:extLst>
                <a:ext uri="{FF2B5EF4-FFF2-40B4-BE49-F238E27FC236}">
                  <a16:creationId xmlns:a16="http://schemas.microsoft.com/office/drawing/2014/main" id="{919251B2-D02A-5545-09D8-486FC541A2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7835" y="4579136"/>
              <a:ext cx="736209" cy="731520"/>
            </a:xfrm>
            <a:prstGeom prst="rect">
              <a:avLst/>
            </a:prstGeom>
          </p:spPr>
        </p:pic>
      </p:grpSp>
      <p:grpSp>
        <p:nvGrpSpPr>
          <p:cNvPr id="19" name="Group 18">
            <a:extLst>
              <a:ext uri="{FF2B5EF4-FFF2-40B4-BE49-F238E27FC236}">
                <a16:creationId xmlns:a16="http://schemas.microsoft.com/office/drawing/2014/main" id="{277FDF26-8085-3C4C-D4FA-BD4CE729BC20}"/>
              </a:ext>
            </a:extLst>
          </p:cNvPr>
          <p:cNvGrpSpPr/>
          <p:nvPr/>
        </p:nvGrpSpPr>
        <p:grpSpPr>
          <a:xfrm>
            <a:off x="7020448" y="4960048"/>
            <a:ext cx="824703" cy="820940"/>
            <a:chOff x="8622758" y="4932776"/>
            <a:chExt cx="737189" cy="733825"/>
          </a:xfrm>
        </p:grpSpPr>
        <p:sp>
          <p:nvSpPr>
            <p:cNvPr id="20" name="Oval 19">
              <a:extLst>
                <a:ext uri="{FF2B5EF4-FFF2-40B4-BE49-F238E27FC236}">
                  <a16:creationId xmlns:a16="http://schemas.microsoft.com/office/drawing/2014/main" id="{4C17B29E-2C6F-C5E1-0B58-0F79180045EC}"/>
                </a:ext>
              </a:extLst>
            </p:cNvPr>
            <p:cNvSpPr/>
            <p:nvPr/>
          </p:nvSpPr>
          <p:spPr>
            <a:xfrm>
              <a:off x="8628427" y="493508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21" name="Picture 20">
              <a:extLst>
                <a:ext uri="{FF2B5EF4-FFF2-40B4-BE49-F238E27FC236}">
                  <a16:creationId xmlns:a16="http://schemas.microsoft.com/office/drawing/2014/main" id="{C804DA44-B48D-2C27-32C9-1BD9D5D6A6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22758" y="4932776"/>
              <a:ext cx="736209" cy="731520"/>
            </a:xfrm>
            <a:prstGeom prst="rect">
              <a:avLst/>
            </a:prstGeom>
          </p:spPr>
        </p:pic>
      </p:grpSp>
    </p:spTree>
    <p:extLst>
      <p:ext uri="{BB962C8B-B14F-4D97-AF65-F5344CB8AC3E}">
        <p14:creationId xmlns:p14="http://schemas.microsoft.com/office/powerpoint/2010/main" val="23340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a:xfrm>
            <a:off x="375444" y="567058"/>
            <a:ext cx="12070080" cy="435173"/>
          </a:xfrm>
        </p:spPr>
        <p:txBody>
          <a:bodyPr/>
          <a:lstStyle/>
          <a:p>
            <a:r>
              <a:rPr lang="en-US"/>
              <a:t>Digital SAT Suite: </a:t>
            </a:r>
            <a:r>
              <a:rPr lang="en-US" b="1"/>
              <a:t>What’s changing?</a:t>
            </a:r>
          </a:p>
        </p:txBody>
      </p:sp>
      <p:sp>
        <p:nvSpPr>
          <p:cNvPr id="25" name="Rectangle 24">
            <a:extLst>
              <a:ext uri="{FF2B5EF4-FFF2-40B4-BE49-F238E27FC236}">
                <a16:creationId xmlns:a16="http://schemas.microsoft.com/office/drawing/2014/main" id="{41AF1EFD-7E0B-D856-4412-AEA2F4CF12EB}"/>
              </a:ext>
            </a:extLst>
          </p:cNvPr>
          <p:cNvSpPr/>
          <p:nvPr/>
        </p:nvSpPr>
        <p:spPr>
          <a:xfrm>
            <a:off x="375444" y="1369535"/>
            <a:ext cx="5962294" cy="5049676"/>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2064" tIns="274320" rIns="36000" bIns="36000" rtlCol="0" anchor="t">
            <a:normAutofit/>
          </a:bodyPr>
          <a:lstStyle/>
          <a:p>
            <a:endParaRPr lang="en-US" sz="2400" b="1">
              <a:solidFill>
                <a:schemeClr val="tx1"/>
              </a:solidFill>
              <a:latin typeface="+mj-lt"/>
            </a:endParaRPr>
          </a:p>
        </p:txBody>
      </p:sp>
      <p:sp>
        <p:nvSpPr>
          <p:cNvPr id="26" name="Rectangle 25">
            <a:extLst>
              <a:ext uri="{FF2B5EF4-FFF2-40B4-BE49-F238E27FC236}">
                <a16:creationId xmlns:a16="http://schemas.microsoft.com/office/drawing/2014/main" id="{706419BE-216F-052E-04F1-708539F2F95E}"/>
              </a:ext>
            </a:extLst>
          </p:cNvPr>
          <p:cNvSpPr/>
          <p:nvPr/>
        </p:nvSpPr>
        <p:spPr>
          <a:xfrm>
            <a:off x="2045283" y="2633301"/>
            <a:ext cx="3783713" cy="830997"/>
          </a:xfrm>
          <a:prstGeom prst="rect">
            <a:avLst/>
          </a:prstGeom>
        </p:spPr>
        <p:txBody>
          <a:bodyPr wrap="square" lIns="0" tIns="0" rIns="0" bIns="0" anchor="ctr">
            <a:spAutoFit/>
          </a:bodyPr>
          <a:lstStyle/>
          <a:p>
            <a:r>
              <a:rPr lang="en-US"/>
              <a:t>Taken on a laptop, tablet, iPad, </a:t>
            </a:r>
            <a:br>
              <a:rPr lang="en-US"/>
            </a:br>
            <a:r>
              <a:rPr lang="en-US"/>
              <a:t>or school-managed Chromebook </a:t>
            </a:r>
            <a:br>
              <a:rPr lang="en-US"/>
            </a:br>
            <a:r>
              <a:rPr lang="en-US"/>
              <a:t>or desktop computer</a:t>
            </a:r>
          </a:p>
        </p:txBody>
      </p:sp>
      <p:sp>
        <p:nvSpPr>
          <p:cNvPr id="27" name="Rectangle 26">
            <a:extLst>
              <a:ext uri="{FF2B5EF4-FFF2-40B4-BE49-F238E27FC236}">
                <a16:creationId xmlns:a16="http://schemas.microsoft.com/office/drawing/2014/main" id="{FFEE03FF-B78D-CA59-DE62-6FE2CD510D75}"/>
              </a:ext>
            </a:extLst>
          </p:cNvPr>
          <p:cNvSpPr/>
          <p:nvPr/>
        </p:nvSpPr>
        <p:spPr>
          <a:xfrm>
            <a:off x="2045283" y="4179704"/>
            <a:ext cx="3783713" cy="553998"/>
          </a:xfrm>
          <a:prstGeom prst="rect">
            <a:avLst/>
          </a:prstGeom>
        </p:spPr>
        <p:txBody>
          <a:bodyPr wrap="square" lIns="0" tIns="0" rIns="0" bIns="0" anchor="ctr">
            <a:spAutoFit/>
          </a:bodyPr>
          <a:lstStyle/>
          <a:p>
            <a:r>
              <a:rPr lang="en-US"/>
              <a:t>About 2 hours instead of 3, </a:t>
            </a:r>
            <a:br>
              <a:rPr lang="en-US"/>
            </a:br>
            <a:r>
              <a:rPr lang="en-US"/>
              <a:t>with more time per question</a:t>
            </a:r>
          </a:p>
        </p:txBody>
      </p:sp>
      <p:sp>
        <p:nvSpPr>
          <p:cNvPr id="35" name="Rectangle 34">
            <a:extLst>
              <a:ext uri="{FF2B5EF4-FFF2-40B4-BE49-F238E27FC236}">
                <a16:creationId xmlns:a16="http://schemas.microsoft.com/office/drawing/2014/main" id="{1D253D90-E0EA-B6A8-687E-69B40F25EFAD}"/>
              </a:ext>
            </a:extLst>
          </p:cNvPr>
          <p:cNvSpPr/>
          <p:nvPr/>
        </p:nvSpPr>
        <p:spPr>
          <a:xfrm>
            <a:off x="6484582" y="1369535"/>
            <a:ext cx="5962294" cy="5049676"/>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2064" tIns="274320" rIns="36000" bIns="36000" rtlCol="0" anchor="t">
            <a:normAutofit/>
          </a:bodyPr>
          <a:lstStyle/>
          <a:p>
            <a:endParaRPr lang="en-US" sz="2400" b="1">
              <a:solidFill>
                <a:schemeClr val="tx1"/>
              </a:solidFill>
              <a:latin typeface="+mj-lt"/>
            </a:endParaRPr>
          </a:p>
        </p:txBody>
      </p:sp>
      <p:sp>
        <p:nvSpPr>
          <p:cNvPr id="36" name="Rectangle 35">
            <a:extLst>
              <a:ext uri="{FF2B5EF4-FFF2-40B4-BE49-F238E27FC236}">
                <a16:creationId xmlns:a16="http://schemas.microsoft.com/office/drawing/2014/main" id="{E7FDDE63-34FB-AE76-B5B9-D677F262B03E}"/>
              </a:ext>
            </a:extLst>
          </p:cNvPr>
          <p:cNvSpPr/>
          <p:nvPr/>
        </p:nvSpPr>
        <p:spPr>
          <a:xfrm>
            <a:off x="8154421" y="2910300"/>
            <a:ext cx="3783713" cy="276999"/>
          </a:xfrm>
          <a:prstGeom prst="rect">
            <a:avLst/>
          </a:prstGeom>
        </p:spPr>
        <p:txBody>
          <a:bodyPr wrap="square" lIns="0" tIns="0" rIns="0" bIns="0" anchor="ctr">
            <a:spAutoFit/>
          </a:bodyPr>
          <a:lstStyle/>
          <a:p>
            <a:r>
              <a:rPr lang="en-US"/>
              <a:t>Shorter reading passages</a:t>
            </a:r>
          </a:p>
        </p:txBody>
      </p:sp>
      <p:sp>
        <p:nvSpPr>
          <p:cNvPr id="37" name="Rectangle 36">
            <a:extLst>
              <a:ext uri="{FF2B5EF4-FFF2-40B4-BE49-F238E27FC236}">
                <a16:creationId xmlns:a16="http://schemas.microsoft.com/office/drawing/2014/main" id="{74A46CE5-7563-AB21-4320-B87277308EB4}"/>
              </a:ext>
            </a:extLst>
          </p:cNvPr>
          <p:cNvSpPr/>
          <p:nvPr/>
        </p:nvSpPr>
        <p:spPr>
          <a:xfrm>
            <a:off x="8154421" y="4179704"/>
            <a:ext cx="3783713" cy="553998"/>
          </a:xfrm>
          <a:prstGeom prst="rect">
            <a:avLst/>
          </a:prstGeom>
        </p:spPr>
        <p:txBody>
          <a:bodyPr wrap="square" lIns="0" tIns="0" rIns="0" bIns="0" anchor="ctr">
            <a:spAutoFit/>
          </a:bodyPr>
          <a:lstStyle/>
          <a:p>
            <a:r>
              <a:rPr lang="en-US"/>
              <a:t>A built-in calculator is allowed </a:t>
            </a:r>
            <a:br>
              <a:rPr lang="en-US"/>
            </a:br>
            <a:r>
              <a:rPr lang="en-US"/>
              <a:t>on the entire math section</a:t>
            </a:r>
          </a:p>
        </p:txBody>
      </p:sp>
      <p:grpSp>
        <p:nvGrpSpPr>
          <p:cNvPr id="45" name="Group 44">
            <a:extLst>
              <a:ext uri="{FF2B5EF4-FFF2-40B4-BE49-F238E27FC236}">
                <a16:creationId xmlns:a16="http://schemas.microsoft.com/office/drawing/2014/main" id="{E3D6250E-FDB4-7AD9-8FE6-176DB3BEE566}"/>
              </a:ext>
            </a:extLst>
          </p:cNvPr>
          <p:cNvGrpSpPr/>
          <p:nvPr/>
        </p:nvGrpSpPr>
        <p:grpSpPr>
          <a:xfrm>
            <a:off x="6947908" y="2618579"/>
            <a:ext cx="862079" cy="860440"/>
            <a:chOff x="3745202" y="1005458"/>
            <a:chExt cx="734559" cy="733162"/>
          </a:xfrm>
        </p:grpSpPr>
        <p:sp>
          <p:nvSpPr>
            <p:cNvPr id="46" name="Oval 45">
              <a:extLst>
                <a:ext uri="{FF2B5EF4-FFF2-40B4-BE49-F238E27FC236}">
                  <a16:creationId xmlns:a16="http://schemas.microsoft.com/office/drawing/2014/main" id="{128274C7-96A8-1AC6-29BB-A7C04495BA7C}"/>
                </a:ext>
              </a:extLst>
            </p:cNvPr>
            <p:cNvSpPr/>
            <p:nvPr/>
          </p:nvSpPr>
          <p:spPr>
            <a:xfrm>
              <a:off x="3745202" y="1007100"/>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47" name="Picture 46">
              <a:extLst>
                <a:ext uri="{FF2B5EF4-FFF2-40B4-BE49-F238E27FC236}">
                  <a16:creationId xmlns:a16="http://schemas.microsoft.com/office/drawing/2014/main" id="{1CAD96F5-C0ED-0218-AFF2-B31E06B7F52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48241" y="1005458"/>
              <a:ext cx="731520" cy="731520"/>
            </a:xfrm>
            <a:prstGeom prst="rect">
              <a:avLst/>
            </a:prstGeom>
          </p:spPr>
        </p:pic>
      </p:grpSp>
      <p:grpSp>
        <p:nvGrpSpPr>
          <p:cNvPr id="48" name="Group 47">
            <a:extLst>
              <a:ext uri="{FF2B5EF4-FFF2-40B4-BE49-F238E27FC236}">
                <a16:creationId xmlns:a16="http://schemas.microsoft.com/office/drawing/2014/main" id="{68CD50A3-4056-8F07-9A57-A4D764B7A641}"/>
              </a:ext>
            </a:extLst>
          </p:cNvPr>
          <p:cNvGrpSpPr/>
          <p:nvPr/>
        </p:nvGrpSpPr>
        <p:grpSpPr>
          <a:xfrm>
            <a:off x="844177" y="4026094"/>
            <a:ext cx="858513" cy="861218"/>
            <a:chOff x="7665152" y="4932776"/>
            <a:chExt cx="731520" cy="733825"/>
          </a:xfrm>
        </p:grpSpPr>
        <p:sp>
          <p:nvSpPr>
            <p:cNvPr id="49" name="Oval 48">
              <a:extLst>
                <a:ext uri="{FF2B5EF4-FFF2-40B4-BE49-F238E27FC236}">
                  <a16:creationId xmlns:a16="http://schemas.microsoft.com/office/drawing/2014/main" id="{71D67496-1594-C393-41EE-5F67F79725F8}"/>
                </a:ext>
              </a:extLst>
            </p:cNvPr>
            <p:cNvSpPr/>
            <p:nvPr/>
          </p:nvSpPr>
          <p:spPr>
            <a:xfrm>
              <a:off x="7665152" y="4935081"/>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50" name="Picture 49">
              <a:extLst>
                <a:ext uri="{FF2B5EF4-FFF2-40B4-BE49-F238E27FC236}">
                  <a16:creationId xmlns:a16="http://schemas.microsoft.com/office/drawing/2014/main" id="{760EA41A-0186-70D5-A34A-BFE11F22A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835" y="4932776"/>
              <a:ext cx="726861" cy="731520"/>
            </a:xfrm>
            <a:prstGeom prst="rect">
              <a:avLst/>
            </a:prstGeom>
          </p:spPr>
        </p:pic>
      </p:grpSp>
      <p:grpSp>
        <p:nvGrpSpPr>
          <p:cNvPr id="51" name="Group 50">
            <a:extLst>
              <a:ext uri="{FF2B5EF4-FFF2-40B4-BE49-F238E27FC236}">
                <a16:creationId xmlns:a16="http://schemas.microsoft.com/office/drawing/2014/main" id="{5697F9E3-C98D-7ABC-F4E3-C1C9D59B85B1}"/>
              </a:ext>
            </a:extLst>
          </p:cNvPr>
          <p:cNvGrpSpPr/>
          <p:nvPr/>
        </p:nvGrpSpPr>
        <p:grpSpPr>
          <a:xfrm>
            <a:off x="836518" y="2619543"/>
            <a:ext cx="861724" cy="858513"/>
            <a:chOff x="4708477" y="6334142"/>
            <a:chExt cx="734256" cy="731520"/>
          </a:xfrm>
        </p:grpSpPr>
        <p:sp>
          <p:nvSpPr>
            <p:cNvPr id="52" name="Oval 51">
              <a:extLst>
                <a:ext uri="{FF2B5EF4-FFF2-40B4-BE49-F238E27FC236}">
                  <a16:creationId xmlns:a16="http://schemas.microsoft.com/office/drawing/2014/main" id="{9ECC8F46-A04D-CBD8-C86C-780FA007A747}"/>
                </a:ext>
              </a:extLst>
            </p:cNvPr>
            <p:cNvSpPr/>
            <p:nvPr/>
          </p:nvSpPr>
          <p:spPr>
            <a:xfrm>
              <a:off x="4708477" y="6334142"/>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53" name="Picture 52">
              <a:extLst>
                <a:ext uri="{FF2B5EF4-FFF2-40B4-BE49-F238E27FC236}">
                  <a16:creationId xmlns:a16="http://schemas.microsoft.com/office/drawing/2014/main" id="{DF9E8A09-4910-ED02-43E4-4069DB7E9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213" y="6334142"/>
              <a:ext cx="731520" cy="731520"/>
            </a:xfrm>
            <a:prstGeom prst="rect">
              <a:avLst/>
            </a:prstGeom>
          </p:spPr>
        </p:pic>
      </p:grpSp>
      <p:pic>
        <p:nvPicPr>
          <p:cNvPr id="54" name="Picture 53">
            <a:extLst>
              <a:ext uri="{FF2B5EF4-FFF2-40B4-BE49-F238E27FC236}">
                <a16:creationId xmlns:a16="http://schemas.microsoft.com/office/drawing/2014/main" id="{1EEB38A0-365F-371F-3271-42065640CF85}"/>
              </a:ext>
            </a:extLst>
          </p:cNvPr>
          <p:cNvPicPr>
            <a:picLocks noChangeAspect="1"/>
          </p:cNvPicPr>
          <p:nvPr/>
        </p:nvPicPr>
        <p:blipFill>
          <a:blip r:embed="rId6"/>
          <a:stretch>
            <a:fillRect/>
          </a:stretch>
        </p:blipFill>
        <p:spPr>
          <a:xfrm>
            <a:off x="6969920" y="4027447"/>
            <a:ext cx="858513" cy="858513"/>
          </a:xfrm>
          <a:prstGeom prst="rect">
            <a:avLst/>
          </a:prstGeom>
        </p:spPr>
      </p:pic>
    </p:spTree>
    <p:extLst>
      <p:ext uri="{BB962C8B-B14F-4D97-AF65-F5344CB8AC3E}">
        <p14:creationId xmlns:p14="http://schemas.microsoft.com/office/powerpoint/2010/main" val="82662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1985-8C90-FFDD-7DF8-ED2CB9EFAB7E}"/>
              </a:ext>
            </a:extLst>
          </p:cNvPr>
          <p:cNvSpPr>
            <a:spLocks noGrp="1"/>
          </p:cNvSpPr>
          <p:nvPr>
            <p:ph type="title"/>
          </p:nvPr>
        </p:nvSpPr>
        <p:spPr/>
        <p:txBody>
          <a:bodyPr/>
          <a:lstStyle/>
          <a:p>
            <a:r>
              <a:rPr lang="en-US"/>
              <a:t>Digital SAT Suite: </a:t>
            </a:r>
            <a:r>
              <a:rPr lang="en-US" b="1"/>
              <a:t>Test Specifications</a:t>
            </a:r>
          </a:p>
        </p:txBody>
      </p:sp>
      <p:sp>
        <p:nvSpPr>
          <p:cNvPr id="4" name="Subtitle 3">
            <a:extLst>
              <a:ext uri="{FF2B5EF4-FFF2-40B4-BE49-F238E27FC236}">
                <a16:creationId xmlns:a16="http://schemas.microsoft.com/office/drawing/2014/main" id="{631CFDE9-0E93-965F-C41B-F638B2CCDEE7}"/>
              </a:ext>
            </a:extLst>
          </p:cNvPr>
          <p:cNvSpPr>
            <a:spLocks noGrp="1"/>
          </p:cNvSpPr>
          <p:nvPr>
            <p:ph type="subTitle" idx="1"/>
          </p:nvPr>
        </p:nvSpPr>
        <p:spPr/>
        <p:txBody>
          <a:bodyPr/>
          <a:lstStyle/>
          <a:p>
            <a:r>
              <a:rPr lang="en-US"/>
              <a:t>Reading and Writing Section</a:t>
            </a:r>
          </a:p>
        </p:txBody>
      </p:sp>
      <p:sp>
        <p:nvSpPr>
          <p:cNvPr id="25" name="TextBox 24">
            <a:extLst>
              <a:ext uri="{FF2B5EF4-FFF2-40B4-BE49-F238E27FC236}">
                <a16:creationId xmlns:a16="http://schemas.microsoft.com/office/drawing/2014/main" id="{5581474C-0C2A-4A1C-E384-F8E21AE6616A}"/>
              </a:ext>
            </a:extLst>
          </p:cNvPr>
          <p:cNvSpPr txBox="1"/>
          <p:nvPr/>
        </p:nvSpPr>
        <p:spPr>
          <a:xfrm>
            <a:off x="2588768" y="2910402"/>
            <a:ext cx="2004322"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96 total questions </a:t>
            </a:r>
            <a:br>
              <a:rPr kumimoji="0" lang="en-US" b="0" i="0" u="none" strike="noStrike" kern="1200" cap="none" spc="0" normalizeH="0" baseline="0" noProof="0">
                <a:ln>
                  <a:noFill/>
                </a:ln>
                <a:solidFill>
                  <a:srgbClr val="1E1E1E"/>
                </a:solidFill>
                <a:effectLst/>
                <a:uLnTx/>
                <a:uFillTx/>
                <a:latin typeface="Roboto"/>
                <a:ea typeface="+mn-ea"/>
                <a:cs typeface="+mn-cs"/>
              </a:rPr>
            </a:br>
            <a:r>
              <a:rPr kumimoji="0" lang="en-US" b="0" i="0" u="none" strike="noStrike" kern="1200" cap="none" spc="0" normalizeH="0" baseline="0" noProof="0">
                <a:ln>
                  <a:noFill/>
                </a:ln>
                <a:solidFill>
                  <a:srgbClr val="1E1E1E"/>
                </a:solidFill>
                <a:effectLst/>
                <a:uLnTx/>
                <a:uFillTx/>
                <a:latin typeface="Roboto"/>
                <a:ea typeface="+mn-ea"/>
                <a:cs typeface="+mn-cs"/>
              </a:rPr>
              <a:t>(2 sections)</a:t>
            </a:r>
          </a:p>
        </p:txBody>
      </p:sp>
      <p:sp>
        <p:nvSpPr>
          <p:cNvPr id="26" name="TextBox 25">
            <a:extLst>
              <a:ext uri="{FF2B5EF4-FFF2-40B4-BE49-F238E27FC236}">
                <a16:creationId xmlns:a16="http://schemas.microsoft.com/office/drawing/2014/main" id="{FAB3EF96-4CA6-0043-86EC-3FB93CF0C36E}"/>
              </a:ext>
            </a:extLst>
          </p:cNvPr>
          <p:cNvSpPr txBox="1"/>
          <p:nvPr/>
        </p:nvSpPr>
        <p:spPr>
          <a:xfrm>
            <a:off x="7659968" y="2910402"/>
            <a:ext cx="2004322"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54 total questions </a:t>
            </a:r>
            <a:br>
              <a:rPr kumimoji="0" lang="en-US" b="0" i="0" u="none" strike="noStrike" kern="1200" cap="none" spc="0" normalizeH="0" baseline="0" noProof="0">
                <a:ln>
                  <a:noFill/>
                </a:ln>
                <a:solidFill>
                  <a:srgbClr val="1E1E1E"/>
                </a:solidFill>
                <a:effectLst/>
                <a:uLnTx/>
                <a:uFillTx/>
                <a:latin typeface="Roboto"/>
                <a:ea typeface="+mn-ea"/>
                <a:cs typeface="+mn-cs"/>
              </a:rPr>
            </a:br>
            <a:r>
              <a:rPr kumimoji="0" lang="en-US" b="0" i="0" u="none" strike="noStrike" kern="1200" cap="none" spc="0" normalizeH="0" baseline="0" noProof="0">
                <a:ln>
                  <a:noFill/>
                </a:ln>
                <a:solidFill>
                  <a:srgbClr val="1E1E1E"/>
                </a:solidFill>
                <a:effectLst/>
                <a:uLnTx/>
                <a:uFillTx/>
                <a:latin typeface="Roboto"/>
                <a:ea typeface="+mn-ea"/>
                <a:cs typeface="+mn-cs"/>
              </a:rPr>
              <a:t>(1 section)</a:t>
            </a:r>
          </a:p>
        </p:txBody>
      </p:sp>
      <p:sp>
        <p:nvSpPr>
          <p:cNvPr id="28" name="TextBox 27">
            <a:extLst>
              <a:ext uri="{FF2B5EF4-FFF2-40B4-BE49-F238E27FC236}">
                <a16:creationId xmlns:a16="http://schemas.microsoft.com/office/drawing/2014/main" id="{9FC88192-2C9E-8DA0-F1BD-D6A26CED1DCF}"/>
              </a:ext>
            </a:extLst>
          </p:cNvPr>
          <p:cNvSpPr txBox="1"/>
          <p:nvPr/>
        </p:nvSpPr>
        <p:spPr>
          <a:xfrm>
            <a:off x="2494992" y="3859130"/>
            <a:ext cx="2110120"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100 total minutes </a:t>
            </a:r>
            <a:br>
              <a:rPr kumimoji="0" lang="en-US" b="0" i="0" u="none" strike="noStrike" kern="1200" cap="none" spc="0" normalizeH="0" baseline="0" noProof="0">
                <a:ln>
                  <a:noFill/>
                </a:ln>
                <a:solidFill>
                  <a:srgbClr val="1E1E1E"/>
                </a:solidFill>
                <a:effectLst/>
                <a:uLnTx/>
                <a:uFillTx/>
                <a:latin typeface="Roboto"/>
                <a:ea typeface="+mn-ea"/>
                <a:cs typeface="+mn-cs"/>
              </a:rPr>
            </a:br>
            <a:r>
              <a:rPr kumimoji="0" lang="en-US" b="0" i="0" u="none" strike="noStrike" kern="1200" cap="none" spc="0" normalizeH="0" baseline="0" noProof="0">
                <a:ln>
                  <a:noFill/>
                </a:ln>
                <a:solidFill>
                  <a:srgbClr val="1E1E1E"/>
                </a:solidFill>
                <a:effectLst/>
                <a:uLnTx/>
                <a:uFillTx/>
                <a:latin typeface="Roboto"/>
                <a:ea typeface="+mn-ea"/>
                <a:cs typeface="+mn-cs"/>
              </a:rPr>
              <a:t>(1.04 min/question)</a:t>
            </a:r>
          </a:p>
        </p:txBody>
      </p:sp>
      <p:sp>
        <p:nvSpPr>
          <p:cNvPr id="29" name="TextBox 28">
            <a:extLst>
              <a:ext uri="{FF2B5EF4-FFF2-40B4-BE49-F238E27FC236}">
                <a16:creationId xmlns:a16="http://schemas.microsoft.com/office/drawing/2014/main" id="{B8B24E57-438F-AACF-1DFA-8AC3CC60ACF7}"/>
              </a:ext>
            </a:extLst>
          </p:cNvPr>
          <p:cNvSpPr txBox="1"/>
          <p:nvPr/>
        </p:nvSpPr>
        <p:spPr>
          <a:xfrm>
            <a:off x="7566192" y="3859130"/>
            <a:ext cx="2110119"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64 total minutes </a:t>
            </a:r>
            <a:br>
              <a:rPr kumimoji="0" lang="en-US" b="0" i="0" u="none" strike="noStrike" kern="1200" cap="none" spc="0" normalizeH="0" baseline="0" noProof="0">
                <a:ln>
                  <a:noFill/>
                </a:ln>
                <a:solidFill>
                  <a:srgbClr val="1E1E1E"/>
                </a:solidFill>
                <a:effectLst/>
                <a:uLnTx/>
                <a:uFillTx/>
                <a:latin typeface="Roboto"/>
                <a:ea typeface="+mn-ea"/>
                <a:cs typeface="+mn-cs"/>
              </a:rPr>
            </a:br>
            <a:r>
              <a:rPr kumimoji="0" lang="en-US" b="0" i="0" u="none" strike="noStrike" kern="1200" cap="none" spc="0" normalizeH="0" baseline="0" noProof="0">
                <a:ln>
                  <a:noFill/>
                </a:ln>
                <a:solidFill>
                  <a:srgbClr val="1E1E1E"/>
                </a:solidFill>
                <a:effectLst/>
                <a:uLnTx/>
                <a:uFillTx/>
                <a:latin typeface="Roboto"/>
                <a:ea typeface="+mn-ea"/>
                <a:cs typeface="+mn-cs"/>
              </a:rPr>
              <a:t>(1.19 min/question)</a:t>
            </a:r>
          </a:p>
        </p:txBody>
      </p:sp>
      <p:sp>
        <p:nvSpPr>
          <p:cNvPr id="30" name="TextBox 29">
            <a:extLst>
              <a:ext uri="{FF2B5EF4-FFF2-40B4-BE49-F238E27FC236}">
                <a16:creationId xmlns:a16="http://schemas.microsoft.com/office/drawing/2014/main" id="{6D3223A4-DD00-DF06-C1FE-CC6FE8206E57}"/>
              </a:ext>
            </a:extLst>
          </p:cNvPr>
          <p:cNvSpPr txBox="1"/>
          <p:nvPr/>
        </p:nvSpPr>
        <p:spPr>
          <a:xfrm>
            <a:off x="2300637" y="4807858"/>
            <a:ext cx="2451559" cy="687872"/>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Long passage </a:t>
            </a:r>
            <a:br>
              <a:rPr kumimoji="0" lang="en-US" b="0" i="0" u="none" strike="noStrike" kern="1200" cap="none" spc="0" normalizeH="0" baseline="0" noProof="0">
                <a:ln>
                  <a:noFill/>
                </a:ln>
                <a:solidFill>
                  <a:srgbClr val="1E1E1E"/>
                </a:solidFill>
                <a:effectLst/>
                <a:uLnTx/>
                <a:uFillTx/>
                <a:latin typeface="Roboto"/>
                <a:ea typeface="+mn-ea"/>
                <a:cs typeface="+mn-cs"/>
              </a:rPr>
            </a:br>
            <a:r>
              <a:rPr kumimoji="0" lang="en-US" b="0" i="0" u="none" strike="noStrike" kern="1200" cap="none" spc="0" normalizeH="0" baseline="0" noProof="0">
                <a:ln>
                  <a:noFill/>
                </a:ln>
                <a:solidFill>
                  <a:srgbClr val="1E1E1E"/>
                </a:solidFill>
                <a:effectLst/>
                <a:uLnTx/>
                <a:uFillTx/>
                <a:latin typeface="Roboto"/>
                <a:ea typeface="+mn-ea"/>
                <a:cs typeface="+mn-cs"/>
              </a:rPr>
              <a:t>with multiple questions</a:t>
            </a:r>
          </a:p>
        </p:txBody>
      </p:sp>
      <p:sp>
        <p:nvSpPr>
          <p:cNvPr id="31" name="TextBox 30">
            <a:extLst>
              <a:ext uri="{FF2B5EF4-FFF2-40B4-BE49-F238E27FC236}">
                <a16:creationId xmlns:a16="http://schemas.microsoft.com/office/drawing/2014/main" id="{A054544B-C206-6084-20D0-8B0751FC8F54}"/>
              </a:ext>
            </a:extLst>
          </p:cNvPr>
          <p:cNvSpPr txBox="1"/>
          <p:nvPr/>
        </p:nvSpPr>
        <p:spPr>
          <a:xfrm>
            <a:off x="7596648" y="4868339"/>
            <a:ext cx="2121341" cy="626701"/>
          </a:xfrm>
          <a:prstGeom prst="rect">
            <a:avLst/>
          </a:prstGeom>
          <a:noFill/>
        </p:spPr>
        <p:txBody>
          <a:bodyPr wrap="non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29CDE"/>
                </a:solidFill>
                <a:effectLst/>
                <a:uLnTx/>
                <a:uFillTx/>
                <a:latin typeface="Roboto"/>
                <a:ea typeface="+mn-ea"/>
                <a:cs typeface="+mn-cs"/>
              </a:rPr>
              <a:t>Short prompt </a:t>
            </a:r>
            <a:br>
              <a:rPr kumimoji="0" lang="en-US" b="0" i="0" u="none" strike="noStrike" kern="1200" cap="none" spc="0" normalizeH="0" baseline="0" noProof="0">
                <a:ln>
                  <a:noFill/>
                </a:ln>
                <a:solidFill>
                  <a:srgbClr val="1E1E1E"/>
                </a:solidFill>
                <a:effectLst/>
                <a:uLnTx/>
                <a:uFillTx/>
                <a:latin typeface="Roboto"/>
                <a:ea typeface="+mn-ea"/>
                <a:cs typeface="+mn-cs"/>
              </a:rPr>
            </a:br>
            <a:r>
              <a:rPr kumimoji="0" lang="en-US" b="0" i="0" u="none" strike="noStrike" kern="1200" cap="none" spc="0" normalizeH="0" baseline="0" noProof="0">
                <a:ln>
                  <a:noFill/>
                </a:ln>
                <a:solidFill>
                  <a:srgbClr val="1E1E1E"/>
                </a:solidFill>
                <a:effectLst/>
                <a:uLnTx/>
                <a:uFillTx/>
                <a:latin typeface="Roboto"/>
                <a:ea typeface="+mn-ea"/>
                <a:cs typeface="+mn-cs"/>
              </a:rPr>
              <a:t>with only</a:t>
            </a:r>
            <a:r>
              <a:rPr kumimoji="0" lang="en-US" b="0" i="0" u="none" strike="noStrike" kern="1200" cap="none" spc="0" normalizeH="0" baseline="0" noProof="0">
                <a:ln>
                  <a:noFill/>
                </a:ln>
                <a:effectLst/>
                <a:uLnTx/>
                <a:uFillTx/>
                <a:latin typeface="Roboto"/>
                <a:ea typeface="+mn-ea"/>
                <a:cs typeface="+mn-cs"/>
              </a:rPr>
              <a:t> 1 </a:t>
            </a:r>
            <a:r>
              <a:rPr kumimoji="0" lang="en-US" b="0" i="0" u="none" strike="noStrike" kern="1200" cap="none" spc="0" normalizeH="0" baseline="0" noProof="0">
                <a:ln>
                  <a:noFill/>
                </a:ln>
                <a:solidFill>
                  <a:srgbClr val="1E1E1E"/>
                </a:solidFill>
                <a:effectLst/>
                <a:uLnTx/>
                <a:uFillTx/>
                <a:latin typeface="Roboto"/>
                <a:ea typeface="+mn-ea"/>
                <a:cs typeface="+mn-cs"/>
              </a:rPr>
              <a:t>question</a:t>
            </a:r>
          </a:p>
        </p:txBody>
      </p:sp>
      <p:sp>
        <p:nvSpPr>
          <p:cNvPr id="3" name="TextBox 2">
            <a:extLst>
              <a:ext uri="{FF2B5EF4-FFF2-40B4-BE49-F238E27FC236}">
                <a16:creationId xmlns:a16="http://schemas.microsoft.com/office/drawing/2014/main" id="{FCFE38F4-21BB-48E3-49EE-33A9F431DF03}"/>
              </a:ext>
            </a:extLst>
          </p:cNvPr>
          <p:cNvSpPr txBox="1"/>
          <p:nvPr/>
        </p:nvSpPr>
        <p:spPr>
          <a:xfrm>
            <a:off x="7316782" y="5877548"/>
            <a:ext cx="875894" cy="369332"/>
          </a:xfrm>
          <a:prstGeom prst="rect">
            <a:avLst/>
          </a:prstGeom>
          <a:noFill/>
        </p:spPr>
        <p:txBody>
          <a:bodyPr wrap="square">
            <a:spAutoFit/>
          </a:bodyPr>
          <a:lstStyle/>
          <a:p>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Digital</a:t>
            </a:r>
          </a:p>
        </p:txBody>
      </p:sp>
      <p:sp>
        <p:nvSpPr>
          <p:cNvPr id="5" name="TextBox 4">
            <a:extLst>
              <a:ext uri="{FF2B5EF4-FFF2-40B4-BE49-F238E27FC236}">
                <a16:creationId xmlns:a16="http://schemas.microsoft.com/office/drawing/2014/main" id="{297E0EBA-AAA7-A85F-5130-C23F686B3C39}"/>
              </a:ext>
            </a:extLst>
          </p:cNvPr>
          <p:cNvSpPr txBox="1"/>
          <p:nvPr/>
        </p:nvSpPr>
        <p:spPr>
          <a:xfrm>
            <a:off x="4717435" y="5877548"/>
            <a:ext cx="2002342" cy="369332"/>
          </a:xfrm>
          <a:prstGeom prst="rect">
            <a:avLst/>
          </a:prstGeom>
          <a:noFill/>
        </p:spPr>
        <p:txBody>
          <a:bodyPr wrap="square">
            <a:spAutoFit/>
          </a:bodyPr>
          <a:lstStyle/>
          <a:p>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Paper</a:t>
            </a:r>
            <a:r>
              <a:rPr lang="en-US" sz="1800" b="0" baseline="0">
                <a:latin typeface="Roboto" panose="02000000000000000000" pitchFamily="2" charset="0"/>
                <a:ea typeface="Roboto" panose="02000000000000000000" pitchFamily="2" charset="0"/>
                <a:cs typeface="Roboto" panose="02000000000000000000" pitchFamily="2" charset="0"/>
              </a:rPr>
              <a:t> and </a:t>
            </a:r>
            <a:r>
              <a:rPr lang="en-US" sz="1800" b="0" baseline="0">
                <a:solidFill>
                  <a:schemeClr val="tx1"/>
                </a:solidFill>
                <a:latin typeface="Roboto" panose="02000000000000000000" pitchFamily="2" charset="0"/>
                <a:ea typeface="Roboto" panose="02000000000000000000" pitchFamily="2" charset="0"/>
                <a:cs typeface="Roboto" panose="02000000000000000000" pitchFamily="2" charset="0"/>
              </a:rPr>
              <a:t>pencil</a:t>
            </a:r>
          </a:p>
        </p:txBody>
      </p:sp>
      <p:pic>
        <p:nvPicPr>
          <p:cNvPr id="6" name="Picture 5">
            <a:extLst>
              <a:ext uri="{FF2B5EF4-FFF2-40B4-BE49-F238E27FC236}">
                <a16:creationId xmlns:a16="http://schemas.microsoft.com/office/drawing/2014/main" id="{AFEE7CB1-CD62-B63E-8FE6-A616C86B7252}"/>
              </a:ext>
            </a:extLst>
          </p:cNvPr>
          <p:cNvPicPr>
            <a:picLocks noChangeAspect="1"/>
          </p:cNvPicPr>
          <p:nvPr/>
        </p:nvPicPr>
        <p:blipFill>
          <a:blip r:embed="rId3"/>
          <a:stretch>
            <a:fillRect/>
          </a:stretch>
        </p:blipFill>
        <p:spPr>
          <a:xfrm>
            <a:off x="8128795" y="1747377"/>
            <a:ext cx="1057048" cy="696309"/>
          </a:xfrm>
          <a:prstGeom prst="rect">
            <a:avLst/>
          </a:prstGeom>
        </p:spPr>
      </p:pic>
      <p:pic>
        <p:nvPicPr>
          <p:cNvPr id="7" name="Picture 6">
            <a:extLst>
              <a:ext uri="{FF2B5EF4-FFF2-40B4-BE49-F238E27FC236}">
                <a16:creationId xmlns:a16="http://schemas.microsoft.com/office/drawing/2014/main" id="{FBDD25F4-9800-BAE5-3636-769A090E9AAA}"/>
              </a:ext>
            </a:extLst>
          </p:cNvPr>
          <p:cNvPicPr>
            <a:picLocks noChangeAspect="1"/>
          </p:cNvPicPr>
          <p:nvPr/>
        </p:nvPicPr>
        <p:blipFill>
          <a:blip r:embed="rId4"/>
          <a:stretch>
            <a:fillRect/>
          </a:stretch>
        </p:blipFill>
        <p:spPr>
          <a:xfrm>
            <a:off x="3303855" y="1815350"/>
            <a:ext cx="722732" cy="773025"/>
          </a:xfrm>
          <a:prstGeom prst="rect">
            <a:avLst/>
          </a:prstGeom>
        </p:spPr>
      </p:pic>
      <p:pic>
        <p:nvPicPr>
          <p:cNvPr id="8" name="Picture 7">
            <a:extLst>
              <a:ext uri="{FF2B5EF4-FFF2-40B4-BE49-F238E27FC236}">
                <a16:creationId xmlns:a16="http://schemas.microsoft.com/office/drawing/2014/main" id="{7A7CD261-29EA-9A91-0C3E-51AF0FD740DE}"/>
              </a:ext>
            </a:extLst>
          </p:cNvPr>
          <p:cNvPicPr>
            <a:picLocks noChangeAspect="1"/>
          </p:cNvPicPr>
          <p:nvPr/>
        </p:nvPicPr>
        <p:blipFill>
          <a:blip r:embed="rId3"/>
          <a:stretch>
            <a:fillRect/>
          </a:stretch>
        </p:blipFill>
        <p:spPr>
          <a:xfrm>
            <a:off x="6819616" y="5899470"/>
            <a:ext cx="494115" cy="325488"/>
          </a:xfrm>
          <a:prstGeom prst="rect">
            <a:avLst/>
          </a:prstGeom>
        </p:spPr>
      </p:pic>
      <p:pic>
        <p:nvPicPr>
          <p:cNvPr id="10" name="Picture 9">
            <a:extLst>
              <a:ext uri="{FF2B5EF4-FFF2-40B4-BE49-F238E27FC236}">
                <a16:creationId xmlns:a16="http://schemas.microsoft.com/office/drawing/2014/main" id="{FC3D8E19-79AA-F5C5-2B21-EC5855341948}"/>
              </a:ext>
            </a:extLst>
          </p:cNvPr>
          <p:cNvPicPr>
            <a:picLocks noChangeAspect="1"/>
          </p:cNvPicPr>
          <p:nvPr/>
        </p:nvPicPr>
        <p:blipFill>
          <a:blip r:embed="rId4"/>
          <a:stretch>
            <a:fillRect/>
          </a:stretch>
        </p:blipFill>
        <p:spPr>
          <a:xfrm>
            <a:off x="4376673" y="5881540"/>
            <a:ext cx="337840" cy="361349"/>
          </a:xfrm>
          <a:prstGeom prst="rect">
            <a:avLst/>
          </a:prstGeom>
        </p:spPr>
      </p:pic>
      <p:cxnSp>
        <p:nvCxnSpPr>
          <p:cNvPr id="13" name="Straight Arrow Connector 12">
            <a:extLst>
              <a:ext uri="{FF2B5EF4-FFF2-40B4-BE49-F238E27FC236}">
                <a16:creationId xmlns:a16="http://schemas.microsoft.com/office/drawing/2014/main" id="{1D69C5F9-1A58-D8A9-F13F-01BBDBDA5506}"/>
              </a:ext>
            </a:extLst>
          </p:cNvPr>
          <p:cNvCxnSpPr/>
          <p:nvPr/>
        </p:nvCxnSpPr>
        <p:spPr>
          <a:xfrm>
            <a:off x="5244353" y="3254188"/>
            <a:ext cx="1869141" cy="0"/>
          </a:xfrm>
          <a:prstGeom prst="straightConnector1">
            <a:avLst/>
          </a:prstGeom>
          <a:ln w="38100">
            <a:solidFill>
              <a:srgbClr val="029CD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0D3435-27FF-8E39-B030-3086B313BC02}"/>
              </a:ext>
            </a:extLst>
          </p:cNvPr>
          <p:cNvCxnSpPr/>
          <p:nvPr/>
        </p:nvCxnSpPr>
        <p:spPr>
          <a:xfrm>
            <a:off x="5244353" y="4195482"/>
            <a:ext cx="1869141" cy="0"/>
          </a:xfrm>
          <a:prstGeom prst="straightConnector1">
            <a:avLst/>
          </a:prstGeom>
          <a:ln w="38100">
            <a:solidFill>
              <a:srgbClr val="029CD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E146B15-CC15-B341-2AC6-BC42944AFD98}"/>
              </a:ext>
            </a:extLst>
          </p:cNvPr>
          <p:cNvCxnSpPr/>
          <p:nvPr/>
        </p:nvCxnSpPr>
        <p:spPr>
          <a:xfrm>
            <a:off x="5244353" y="5109882"/>
            <a:ext cx="1869141" cy="0"/>
          </a:xfrm>
          <a:prstGeom prst="straightConnector1">
            <a:avLst/>
          </a:prstGeom>
          <a:ln w="38100">
            <a:solidFill>
              <a:srgbClr val="029CD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2273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91ED223439D64E9D839B1FA1AD9E31" ma:contentTypeVersion="24" ma:contentTypeDescription="Create a new document." ma:contentTypeScope="" ma:versionID="7f78cf3b8cd6613247ecf244275c0d58">
  <xsd:schema xmlns:xsd="http://www.w3.org/2001/XMLSchema" xmlns:xs="http://www.w3.org/2001/XMLSchema" xmlns:p="http://schemas.microsoft.com/office/2006/metadata/properties" xmlns:ns2="d472a68a-9e92-4c6b-ab09-2280ba381525" xmlns:ns3="3e41aec3-0032-4dfb-9a77-1bc885346592" targetNamespace="http://schemas.microsoft.com/office/2006/metadata/properties" ma:root="true" ma:fieldsID="b600d2f50253dd205184276efb42b8a8" ns2:_="" ns3:_="">
    <xsd:import namespace="d472a68a-9e92-4c6b-ab09-2280ba381525"/>
    <xsd:import namespace="3e41aec3-0032-4dfb-9a77-1bc8853465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Theme_x002f_CampaignPhase" minOccurs="0"/>
                <xsd:element ref="ns2:Audience" minOccurs="0"/>
                <xsd:element ref="ns2:Notes" minOccurs="0"/>
                <xsd:element ref="ns2:YEAR" minOccurs="0"/>
                <xsd:element ref="ns2:SIZE" minOccurs="0"/>
                <xsd:element ref="ns2:Campaign"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2a68a-9e92-4c6b-ab09-2280ba381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Theme_x002f_CampaignPhase" ma:index="20" nillable="true" ma:displayName="Theme/CampaignPhase" ma:format="Dropdown" ma:internalName="Theme_x002f_CampaignPhase">
      <xsd:simpleType>
        <xsd:restriction base="dms:Text">
          <xsd:maxLength value="255"/>
        </xsd:restriction>
      </xsd:simpleType>
    </xsd:element>
    <xsd:element name="Audience" ma:index="21" nillable="true" ma:displayName="Audience" ma:format="Dropdown" ma:internalName="Audience">
      <xsd:simpleType>
        <xsd:restriction base="dms:Text">
          <xsd:maxLength value="255"/>
        </xsd:restriction>
      </xsd:simpleType>
    </xsd:element>
    <xsd:element name="Notes" ma:index="22" nillable="true" ma:displayName="Notes" ma:format="Dropdown" ma:internalName="Notes">
      <xsd:simpleType>
        <xsd:restriction base="dms:Text">
          <xsd:maxLength value="255"/>
        </xsd:restriction>
      </xsd:simpleType>
    </xsd:element>
    <xsd:element name="YEAR" ma:index="23" nillable="true" ma:displayName="YEAR" ma:format="Dropdown" ma:internalName="YEAR">
      <xsd:simpleType>
        <xsd:restriction base="dms:Choice">
          <xsd:enumeration value="2020"/>
          <xsd:enumeration value="2021"/>
          <xsd:enumeration value="2022"/>
          <xsd:enumeration value="Pre2020"/>
          <xsd:enumeration value="2021/2022"/>
        </xsd:restriction>
      </xsd:simpleType>
    </xsd:element>
    <xsd:element name="SIZE" ma:index="24" nillable="true" ma:displayName="SIZE" ma:format="Dropdown" ma:internalName="SIZE">
      <xsd:simpleType>
        <xsd:restriction base="dms:Choice">
          <xsd:enumeration value="1080x1080"/>
          <xsd:enumeration value="320x50"/>
          <xsd:enumeration value="300x50"/>
          <xsd:enumeration value="970x250"/>
          <xsd:enumeration value="160x600"/>
          <xsd:enumeration value="300x600"/>
          <xsd:enumeration value="1080x1920"/>
          <xsd:enumeration value="300x250"/>
          <xsd:enumeration value="728x90"/>
          <xsd:enumeration value="468x60"/>
          <xsd:enumeration value="580x338"/>
          <xsd:enumeration value="1200x700"/>
          <xsd:enumeration value="1200x600"/>
          <xsd:enumeration value="1200x628"/>
          <xsd:enumeration value="250x250"/>
          <xsd:enumeration value="1200x1200"/>
          <xsd:enumeration value="128x128"/>
          <xsd:enumeration value="1200x800"/>
          <xsd:enumeration value="800x600"/>
          <xsd:enumeration value="185x185"/>
          <xsd:enumeration value="640x480"/>
          <xsd:enumeration value="1920x400"/>
          <xsd:enumeration value="500x300"/>
          <xsd:enumeration value="600x600"/>
          <xsd:enumeration value="790x525"/>
          <xsd:enumeration value="800x600"/>
          <xsd:enumeration value="Circle"/>
          <xsd:enumeration value="1200x372"/>
          <xsd:enumeration value="1920x1080"/>
          <xsd:enumeration value="970x90"/>
          <xsd:enumeration value="650x246"/>
          <xsd:enumeration value="500x246"/>
          <xsd:enumeration value="650x100"/>
          <xsd:enumeration value="800x460"/>
          <xsd:enumeration value="1200x400"/>
          <xsd:enumeration value="1200x900"/>
          <xsd:enumeration value="900x1200"/>
          <xsd:enumeration value="1440x2560"/>
          <xsd:enumeration value="575x345"/>
          <xsd:enumeration value="628x1200"/>
          <xsd:enumeration value="750x700"/>
        </xsd:restriction>
      </xsd:simpleType>
    </xsd:element>
    <xsd:element name="Campaign" ma:index="25" nillable="true" ma:displayName="Campaign" ma:format="Dropdown" ma:internalName="Campaign">
      <xsd:complexType>
        <xsd:complexContent>
          <xsd:extension base="dms:MultiChoiceFillIn">
            <xsd:sequence>
              <xsd:element name="Value" maxOccurs="unbounded" minOccurs="0" nillable="true">
                <xsd:simpleType>
                  <xsd:union memberTypes="dms:Text">
                    <xsd:simpleType>
                      <xsd:restriction base="dms:Choice">
                        <xsd:enumeration value="Course Increasing"/>
                        <xsd:enumeration value="Exam Registration"/>
                        <xsd:enumeration value="Exam Completion"/>
                      </xsd:restriction>
                    </xsd:simpleType>
                  </xsd:union>
                </xsd:simpleType>
              </xsd:element>
            </xsd:sequence>
          </xsd:extension>
        </xsd:complexContent>
      </xsd:complex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1e5650d7-bd54-4c78-86b3-0ad055013b56" ma:termSetId="09814cd3-568e-fe90-9814-8d621ff8fb84" ma:anchorId="fba54fb3-c3e1-fe81-a776-ca4b69148c4d" ma:open="true" ma:isKeyword="false">
      <xsd:complexType>
        <xsd:sequence>
          <xsd:element ref="pc:Terms" minOccurs="0" maxOccurs="1"/>
        </xsd:sequence>
      </xsd:complexType>
    </xsd:element>
    <xsd:element name="MediaServiceLocation" ma:index="2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41aec3-0032-4dfb-9a77-1bc8853465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6afed429-4695-4244-859c-d96427305b04}" ma:internalName="TaxCatchAll" ma:showField="CatchAllData" ma:web="3e41aec3-0032-4dfb-9a77-1bc8853465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eme_x002f_CampaignPhase xmlns="d472a68a-9e92-4c6b-ab09-2280ba381525" xsi:nil="true"/>
    <TaxCatchAll xmlns="3e41aec3-0032-4dfb-9a77-1bc885346592" xsi:nil="true"/>
    <Campaign xmlns="d472a68a-9e92-4c6b-ab09-2280ba381525" xsi:nil="true"/>
    <Notes xmlns="d472a68a-9e92-4c6b-ab09-2280ba381525" xsi:nil="true"/>
    <Audience xmlns="d472a68a-9e92-4c6b-ab09-2280ba381525" xsi:nil="true"/>
    <YEAR xmlns="d472a68a-9e92-4c6b-ab09-2280ba381525" xsi:nil="true"/>
    <lcf76f155ced4ddcb4097134ff3c332f xmlns="d472a68a-9e92-4c6b-ab09-2280ba381525">
      <Terms xmlns="http://schemas.microsoft.com/office/infopath/2007/PartnerControls"/>
    </lcf76f155ced4ddcb4097134ff3c332f>
    <SIZE xmlns="d472a68a-9e92-4c6b-ab09-2280ba381525" xsi:nil="true"/>
  </documentManagement>
</p:properties>
</file>

<file path=customXml/itemProps1.xml><?xml version="1.0" encoding="utf-8"?>
<ds:datastoreItem xmlns:ds="http://schemas.openxmlformats.org/officeDocument/2006/customXml" ds:itemID="{F7DA8F0C-D8E1-4CC7-A820-705193681D93}">
  <ds:schemaRefs>
    <ds:schemaRef ds:uri="3e41aec3-0032-4dfb-9a77-1bc885346592"/>
    <ds:schemaRef ds:uri="d472a68a-9e92-4c6b-ab09-2280ba3815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4A796F4B-FADC-49AE-A2A4-9156BEEFBDC6}">
  <ds:schemaRefs>
    <ds:schemaRef ds:uri="http://schemas.microsoft.com/sharepoint/v3/contenttype/forms"/>
  </ds:schemaRefs>
</ds:datastoreItem>
</file>

<file path=customXml/itemProps3.xml><?xml version="1.0" encoding="utf-8"?>
<ds:datastoreItem xmlns:ds="http://schemas.openxmlformats.org/officeDocument/2006/customXml" ds:itemID="{7D0B4D88-5D99-4F11-AB7D-E924334205C4}">
  <ds:schemaRefs>
    <ds:schemaRef ds:uri="http://purl.org/dc/dcmitype/"/>
    <ds:schemaRef ds:uri="http://purl.org/dc/elements/1.1/"/>
    <ds:schemaRef ds:uri="3e41aec3-0032-4dfb-9a77-1bc885346592"/>
    <ds:schemaRef ds:uri="http://www.w3.org/XML/1998/namespace"/>
    <ds:schemaRef ds:uri="http://schemas.microsoft.com/office/2006/documentManagement/types"/>
    <ds:schemaRef ds:uri="d472a68a-9e92-4c6b-ab09-2280ba381525"/>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
  <TotalTime>549</TotalTime>
  <Words>7857</Words>
  <Application>Microsoft Office PowerPoint</Application>
  <PresentationFormat>Custom</PresentationFormat>
  <Paragraphs>601</Paragraphs>
  <Slides>56</Slides>
  <Notes>56</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Marlett</vt:lpstr>
      <vt:lpstr>Roboto</vt:lpstr>
      <vt:lpstr>Roboto Black</vt:lpstr>
      <vt:lpstr>Roboto Slab</vt:lpstr>
      <vt:lpstr>Segoe UI</vt:lpstr>
      <vt:lpstr>Söhne</vt:lpstr>
      <vt:lpstr>Verdana</vt:lpstr>
      <vt:lpstr>CB-Corporate-19Q4</vt:lpstr>
      <vt:lpstr>SAT Suite of Assessments Presentation Template </vt:lpstr>
      <vt:lpstr>Instructions for Educators</vt:lpstr>
      <vt:lpstr>What you need  to know about the digital SAT Suite of Assessments </vt:lpstr>
      <vt:lpstr>The SAT Suite of Assessments</vt:lpstr>
      <vt:lpstr>The Transition  to Digital Testing</vt:lpstr>
      <vt:lpstr>Transition to Digital</vt:lpstr>
      <vt:lpstr>Digital SAT Suite: What’s staying the same?</vt:lpstr>
      <vt:lpstr>Digital SAT Suite: What’s changing?</vt:lpstr>
      <vt:lpstr>Digital SAT Suite: Test Specifications</vt:lpstr>
      <vt:lpstr>Digital SAT Suite: Test Specifications</vt:lpstr>
      <vt:lpstr>PSAT/NMSQT</vt:lpstr>
      <vt:lpstr>PSAT/NMSQT</vt:lpstr>
      <vt:lpstr>Digital PSAT/NMSQT: What to Expect</vt:lpstr>
      <vt:lpstr>PSAT/NMSQT</vt:lpstr>
      <vt:lpstr>Get More from  Their Score</vt:lpstr>
      <vt:lpstr>PSAT/NMSQT</vt:lpstr>
      <vt:lpstr>PSAT/NMSQT</vt:lpstr>
      <vt:lpstr>PSAT/NMSQT</vt:lpstr>
      <vt:lpstr>PSAT/NMSQT</vt:lpstr>
      <vt:lpstr>PSAT/NMSQT</vt:lpstr>
      <vt:lpstr>PSAT/NMSQT</vt:lpstr>
      <vt:lpstr>PSAT/NMSQT</vt:lpstr>
      <vt:lpstr>PSAT/NMSQT</vt:lpstr>
      <vt:lpstr>PSAT/NMSQT</vt:lpstr>
      <vt:lpstr>PSAT 8/9</vt:lpstr>
      <vt:lpstr>PSAT 8/9</vt:lpstr>
      <vt:lpstr>Digital PSAT 8/9: What to Expect</vt:lpstr>
      <vt:lpstr>PSAT 8/9</vt:lpstr>
      <vt:lpstr>Explore the Benefits  of Their Score</vt:lpstr>
      <vt:lpstr>PSAT 8/9</vt:lpstr>
      <vt:lpstr>PSAT 8/9</vt:lpstr>
      <vt:lpstr>PSAT 8/9</vt:lpstr>
      <vt:lpstr>PSAT 8/9</vt:lpstr>
      <vt:lpstr>PSAT 8/9</vt:lpstr>
      <vt:lpstr>SAT School Day</vt:lpstr>
      <vt:lpstr>SAT</vt:lpstr>
      <vt:lpstr>SAT</vt:lpstr>
      <vt:lpstr>SAT</vt:lpstr>
      <vt:lpstr>SAT</vt:lpstr>
      <vt:lpstr>SAT</vt:lpstr>
      <vt:lpstr>SAT</vt:lpstr>
      <vt:lpstr>SAT</vt:lpstr>
      <vt:lpstr>SAT</vt:lpstr>
      <vt:lpstr>SAT School Day</vt:lpstr>
      <vt:lpstr>Fee Waivers</vt:lpstr>
      <vt:lpstr>PSAT 10</vt:lpstr>
      <vt:lpstr>PSAT 10</vt:lpstr>
      <vt:lpstr>Score Insights  to Plan Their Path</vt:lpstr>
      <vt:lpstr>PSAT 10</vt:lpstr>
      <vt:lpstr>PSAT 10</vt:lpstr>
      <vt:lpstr>PSAT 10</vt:lpstr>
      <vt:lpstr>PSAT 10</vt:lpstr>
      <vt:lpstr>PSAT 10</vt:lpstr>
      <vt:lpstr>PSAT 10</vt:lpstr>
      <vt:lpstr>PSAT 10</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CB-Corporate-19Q4</dc:title>
  <dc:creator>DBC</dc:creator>
  <cp:lastModifiedBy>Olson, Jacqui</cp:lastModifiedBy>
  <cp:revision>17</cp:revision>
  <dcterms:created xsi:type="dcterms:W3CDTF">2019-09-10T16:47:48Z</dcterms:created>
  <dcterms:modified xsi:type="dcterms:W3CDTF">2023-09-26T21:09:04Z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0x010100A991ED223439D64E9D839B1FA1AD9E31</vt:lpwstr>
  </property>
  <property fmtid="{D5CDD505-2E9C-101B-9397-08002B2CF9AE}" pid="3" name="MediaServiceImageTags">
    <vt:lpwstr/>
  </property>
</Properties>
</file>